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69" r:id="rId4"/>
    <p:sldId id="263" r:id="rId5"/>
    <p:sldId id="264" r:id="rId6"/>
    <p:sldId id="276" r:id="rId7"/>
    <p:sldId id="283" r:id="rId8"/>
    <p:sldId id="271" r:id="rId9"/>
    <p:sldId id="281" r:id="rId10"/>
    <p:sldId id="282" r:id="rId11"/>
    <p:sldId id="284" r:id="rId12"/>
    <p:sldId id="279" r:id="rId13"/>
    <p:sldId id="286" r:id="rId14"/>
    <p:sldId id="287" r:id="rId15"/>
    <p:sldId id="299" r:id="rId16"/>
    <p:sldId id="288" r:id="rId17"/>
    <p:sldId id="289" r:id="rId18"/>
    <p:sldId id="290" r:id="rId19"/>
    <p:sldId id="293" r:id="rId20"/>
    <p:sldId id="294" r:id="rId21"/>
    <p:sldId id="297" r:id="rId22"/>
    <p:sldId id="295" r:id="rId23"/>
    <p:sldId id="296" r:id="rId24"/>
    <p:sldId id="298" r:id="rId25"/>
    <p:sldId id="300" r:id="rId26"/>
    <p:sldId id="301" r:id="rId27"/>
    <p:sldId id="302" r:id="rId28"/>
    <p:sldId id="268" r:id="rId29"/>
  </p:sldIdLst>
  <p:sldSz cx="12192000" cy="6858000"/>
  <p:notesSz cx="6858000" cy="9144000"/>
  <p:defaultText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85BB70-7E00-4B9A-978E-80A792730CFA}" v="7" dt="2023-10-13T15:42:58.3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38" Type="http://schemas.openxmlformats.org/officeDocument/2006/relationships/customXml" Target="../customXml/item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Date Placeholder 2"/>
          <p:cNvSpPr>
            <a:spLocks noGrp="1"/>
          </p:cNvSpPr>
          <p:nvPr>
            <p:ph type="dt" sz="half" idx="10"/>
          </p:nvPr>
        </p:nvSpPr>
        <p:spPr/>
        <p:txBody>
          <a:bodyPr/>
          <a:lstStyle/>
          <a:p>
            <a:fld id="{FEA2CEB2-4E2B-4AF7-B723-169D416F5055}" type="datetimeFigureOut">
              <a:rPr lang="es-PR" smtClean="0"/>
              <a:t>10/13/2023</a:t>
            </a:fld>
            <a:endParaRPr lang="es-PR"/>
          </a:p>
        </p:txBody>
      </p:sp>
      <p:sp>
        <p:nvSpPr>
          <p:cNvPr id="4" name="Footer Placeholder 3"/>
          <p:cNvSpPr>
            <a:spLocks noGrp="1"/>
          </p:cNvSpPr>
          <p:nvPr>
            <p:ph type="ftr" sz="quarter" idx="11"/>
          </p:nvPr>
        </p:nvSpPr>
        <p:spPr/>
        <p:txBody>
          <a:bodyPr/>
          <a:lstStyle/>
          <a:p>
            <a:endParaRPr lang="es-PR"/>
          </a:p>
        </p:txBody>
      </p:sp>
      <p:sp>
        <p:nvSpPr>
          <p:cNvPr id="5" name="Slide Number Placeholder 4"/>
          <p:cNvSpPr>
            <a:spLocks noGrp="1"/>
          </p:cNvSpPr>
          <p:nvPr>
            <p:ph type="sldNum" sz="quarter" idx="12"/>
          </p:nvPr>
        </p:nvSpPr>
        <p:spPr/>
        <p:txBody>
          <a:bodyPr/>
          <a:lstStyle/>
          <a:p>
            <a:fld id="{81238361-423F-4FCD-A7EC-DEAC3AF85CDA}" type="slidenum">
              <a:rPr lang="es-PR" smtClean="0"/>
              <a:t>‹#›</a:t>
            </a:fld>
            <a:endParaRPr lang="es-PR"/>
          </a:p>
        </p:txBody>
      </p:sp>
    </p:spTree>
    <p:extLst>
      <p:ext uri="{BB962C8B-B14F-4D97-AF65-F5344CB8AC3E}">
        <p14:creationId xmlns:p14="http://schemas.microsoft.com/office/powerpoint/2010/main" val="247059627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P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A2CEB2-4E2B-4AF7-B723-169D416F5055}" type="datetimeFigureOut">
              <a:rPr lang="es-PR" smtClean="0"/>
              <a:t>10/13/2023</a:t>
            </a:fld>
            <a:endParaRPr lang="es-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238361-423F-4FCD-A7EC-DEAC3AF85CDA}" type="slidenum">
              <a:rPr lang="es-PR" smtClean="0"/>
              <a:t>‹#›</a:t>
            </a:fld>
            <a:endParaRPr lang="es-PR"/>
          </a:p>
        </p:txBody>
      </p:sp>
    </p:spTree>
    <p:extLst>
      <p:ext uri="{BB962C8B-B14F-4D97-AF65-F5344CB8AC3E}">
        <p14:creationId xmlns:p14="http://schemas.microsoft.com/office/powerpoint/2010/main" val="2288351992"/>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hyperlink" Target="https://myevolvcespdevxb.netsmartcloud.com/Account/Login.aspx" TargetMode="External"/><Relationship Id="rId5" Type="http://schemas.openxmlformats.org/officeDocument/2006/relationships/hyperlink" Target="https://myevolvcespxb.netsmartcloud.com/Account/Login.aspx" TargetMode="Externa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hyperlink" Target="https://myevolvcespxb.netsmartcloud.com/Account/Login.aspx" TargetMode="External"/><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dirty="0"/>
          </a:p>
        </p:txBody>
      </p:sp>
      <p:pic>
        <p:nvPicPr>
          <p:cNvPr id="3" name="Picture 2"/>
          <p:cNvPicPr/>
          <p:nvPr/>
        </p:nvPicPr>
        <p:blipFill>
          <a:blip r:embed="rId2"/>
          <a:stretch>
            <a:fillRect/>
          </a:stretch>
        </p:blipFill>
        <p:spPr>
          <a:xfrm>
            <a:off x="0" y="-117988"/>
            <a:ext cx="12192000" cy="6858000"/>
          </a:xfrm>
          <a:prstGeom prst="rect">
            <a:avLst/>
          </a:prstGeom>
        </p:spPr>
      </p:pic>
      <p:sp>
        <p:nvSpPr>
          <p:cNvPr id="4" name="Title 1">
            <a:extLst>
              <a:ext uri="{FF2B5EF4-FFF2-40B4-BE49-F238E27FC236}">
                <a16:creationId xmlns:a16="http://schemas.microsoft.com/office/drawing/2014/main" id="{49E274E2-CD5B-430C-8BD1-1185395BD98C}"/>
              </a:ext>
            </a:extLst>
          </p:cNvPr>
          <p:cNvSpPr>
            <a:spLocks noGrp="1"/>
          </p:cNvSpPr>
          <p:nvPr/>
        </p:nvSpPr>
        <p:spPr>
          <a:xfrm>
            <a:off x="3266585" y="1221967"/>
            <a:ext cx="8451193" cy="118908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lnSpc>
                <a:spcPct val="100000"/>
              </a:lnSpc>
              <a:spcBef>
                <a:spcPts val="300"/>
              </a:spcBef>
            </a:pPr>
            <a:r>
              <a:rPr lang="en-US" sz="6600" dirty="0">
                <a:solidFill>
                  <a:srgbClr val="C00000"/>
                </a:solidFill>
                <a:latin typeface="Cambria" panose="02040503050406030204" pitchFamily="18" charset="0"/>
                <a:ea typeface="Cambria" panose="02040503050406030204" pitchFamily="18" charset="0"/>
                <a:cs typeface="Verdana"/>
              </a:rPr>
              <a:t>Evolv Introduction</a:t>
            </a:r>
            <a:endParaRPr lang="en-US" dirty="0">
              <a:solidFill>
                <a:srgbClr val="C00000"/>
              </a:solidFill>
              <a:latin typeface="Cambria" panose="02040503050406030204" pitchFamily="18" charset="0"/>
              <a:ea typeface="Cambria" panose="02040503050406030204" pitchFamily="18" charset="0"/>
              <a:cs typeface="Verdana"/>
            </a:endParaRPr>
          </a:p>
        </p:txBody>
      </p:sp>
    </p:spTree>
    <p:extLst>
      <p:ext uri="{BB962C8B-B14F-4D97-AF65-F5344CB8AC3E}">
        <p14:creationId xmlns:p14="http://schemas.microsoft.com/office/powerpoint/2010/main" val="890120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114586E-8E8A-EF02-CC48-C10FE6438BD5}"/>
              </a:ext>
            </a:extLst>
          </p:cNvPr>
          <p:cNvPicPr>
            <a:picLocks noChangeAspect="1"/>
          </p:cNvPicPr>
          <p:nvPr/>
        </p:nvPicPr>
        <p:blipFill>
          <a:blip r:embed="rId2"/>
          <a:stretch>
            <a:fillRect/>
          </a:stretch>
        </p:blipFill>
        <p:spPr>
          <a:xfrm>
            <a:off x="2490787" y="709612"/>
            <a:ext cx="7210425" cy="5438775"/>
          </a:xfrm>
          <a:prstGeom prst="rect">
            <a:avLst/>
          </a:prstGeom>
        </p:spPr>
      </p:pic>
      <p:sp>
        <p:nvSpPr>
          <p:cNvPr id="2" name="Title 1" hidden="1"/>
          <p:cNvSpPr>
            <a:spLocks noGrp="1"/>
          </p:cNvSpPr>
          <p:nvPr>
            <p:ph type="title"/>
          </p:nvPr>
        </p:nvSpPr>
        <p:spPr/>
        <p:txBody>
          <a:bodyPr/>
          <a:lstStyle/>
          <a:p>
            <a:endParaRPr lang="es-PR"/>
          </a:p>
        </p:txBody>
      </p:sp>
      <p:pic>
        <p:nvPicPr>
          <p:cNvPr id="3" name="Picture 2"/>
          <p:cNvPicPr/>
          <p:nvPr/>
        </p:nvPicPr>
        <p:blipFill>
          <a:blip r:embed="rId3"/>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801328" y="0"/>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a:solidFill>
                  <a:srgbClr val="640D0D"/>
                </a:solidFill>
                <a:latin typeface="Cambria" panose="02040503050406030204" pitchFamily="18" charset="0"/>
                <a:ea typeface="Cambria" panose="02040503050406030204" pitchFamily="18" charset="0"/>
                <a:cs typeface="Verdana"/>
              </a:rPr>
              <a:t>New User Login	</a:t>
            </a:r>
            <a:endParaRPr lang="en-US" sz="4800" b="1" dirty="0">
              <a:solidFill>
                <a:srgbClr val="640D0D"/>
              </a:solidFill>
              <a:latin typeface="Cambria" panose="02040503050406030204" pitchFamily="18" charset="0"/>
              <a:ea typeface="Cambria" panose="02040503050406030204" pitchFamily="18" charset="0"/>
              <a:cs typeface="Verdana"/>
            </a:endParaRPr>
          </a:p>
        </p:txBody>
      </p:sp>
      <p:sp>
        <p:nvSpPr>
          <p:cNvPr id="6" name="TextBox 1"/>
          <p:cNvSpPr txBox="1"/>
          <p:nvPr/>
        </p:nvSpPr>
        <p:spPr>
          <a:xfrm>
            <a:off x="732503" y="1124742"/>
            <a:ext cx="10933470" cy="31085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If this is your first-time logging into Evolv, the system will prompt you to create a new, unique password.</a:t>
            </a:r>
          </a:p>
          <a:p>
            <a:pPr marL="971550" lvl="1" indent="-514350">
              <a:buFont typeface="+mj-lt"/>
              <a:buAutoNum type="alphaLcPeriod"/>
              <a:defRPr/>
            </a:pPr>
            <a:r>
              <a:rPr lang="en-US" sz="2800" dirty="0">
                <a:solidFill>
                  <a:prstClr val="black"/>
                </a:solidFill>
                <a:latin typeface="Cambria" panose="02040503050406030204" pitchFamily="18" charset="0"/>
                <a:ea typeface="Cambria" panose="02040503050406030204" pitchFamily="18" charset="0"/>
              </a:rPr>
              <a:t>When the screen asks for your “old password”, enter the password provided to you by IT. </a:t>
            </a:r>
          </a:p>
          <a:p>
            <a:pPr marL="971550" lvl="1" indent="-514350">
              <a:buFont typeface="+mj-lt"/>
              <a:buAutoNum type="alphaLcPeriod"/>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In the “new password” field, enter your own private password</a:t>
            </a:r>
          </a:p>
          <a:p>
            <a:pPr marL="971550" lvl="1" indent="-514350">
              <a:buFont typeface="+mj-lt"/>
              <a:buAutoNum type="alphaLcPeriod"/>
              <a:defRPr/>
            </a:pPr>
            <a:r>
              <a:rPr lang="en-US" sz="2800" dirty="0">
                <a:solidFill>
                  <a:prstClr val="black"/>
                </a:solidFill>
                <a:latin typeface="Cambria" panose="02040503050406030204" pitchFamily="18" charset="0"/>
                <a:ea typeface="Cambria" panose="02040503050406030204" pitchFamily="18" charset="0"/>
              </a:rPr>
              <a:t>Click Change Password</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9" name="Picture 8">
            <a:extLst>
              <a:ext uri="{FF2B5EF4-FFF2-40B4-BE49-F238E27FC236}">
                <a16:creationId xmlns:a16="http://schemas.microsoft.com/office/drawing/2014/main" id="{B4A23D94-4596-8099-A783-4BA7C881695F}"/>
              </a:ext>
            </a:extLst>
          </p:cNvPr>
          <p:cNvPicPr>
            <a:picLocks noChangeAspect="1"/>
          </p:cNvPicPr>
          <p:nvPr/>
        </p:nvPicPr>
        <p:blipFill>
          <a:blip r:embed="rId2"/>
          <a:stretch>
            <a:fillRect/>
          </a:stretch>
        </p:blipFill>
        <p:spPr>
          <a:xfrm>
            <a:off x="5686749" y="3428999"/>
            <a:ext cx="3803481" cy="2868940"/>
          </a:xfrm>
          <a:prstGeom prst="rect">
            <a:avLst/>
          </a:prstGeom>
        </p:spPr>
      </p:pic>
    </p:spTree>
    <p:extLst>
      <p:ext uri="{BB962C8B-B14F-4D97-AF65-F5344CB8AC3E}">
        <p14:creationId xmlns:p14="http://schemas.microsoft.com/office/powerpoint/2010/main" val="1865496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801328" y="0"/>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a:solidFill>
                  <a:srgbClr val="640D0D"/>
                </a:solidFill>
                <a:latin typeface="Cambria" panose="02040503050406030204" pitchFamily="18" charset="0"/>
                <a:ea typeface="Cambria" panose="02040503050406030204" pitchFamily="18" charset="0"/>
                <a:cs typeface="Verdana"/>
              </a:rPr>
              <a:t>Logging In</a:t>
            </a:r>
            <a:endParaRPr lang="en-US" sz="4800" b="1" dirty="0">
              <a:solidFill>
                <a:srgbClr val="640D0D"/>
              </a:solidFill>
              <a:latin typeface="Cambria" panose="02040503050406030204" pitchFamily="18" charset="0"/>
              <a:ea typeface="Cambria" panose="02040503050406030204" pitchFamily="18" charset="0"/>
              <a:cs typeface="Verdana"/>
            </a:endParaRPr>
          </a:p>
        </p:txBody>
      </p:sp>
      <p:sp>
        <p:nvSpPr>
          <p:cNvPr id="6" name="TextBox 1"/>
          <p:cNvSpPr txBox="1"/>
          <p:nvPr/>
        </p:nvSpPr>
        <p:spPr>
          <a:xfrm>
            <a:off x="629265" y="1515463"/>
            <a:ext cx="10933470" cy="267765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When you 1</a:t>
            </a:r>
            <a:r>
              <a:rPr kumimoji="0" lang="en-US" sz="2800" b="0" i="0" u="none" strike="noStrike" kern="1200" cap="none" spc="0" normalizeH="0" baseline="30000" noProof="0" dirty="0">
                <a:ln>
                  <a:noFill/>
                </a:ln>
                <a:solidFill>
                  <a:prstClr val="black"/>
                </a:solidFill>
                <a:effectLst/>
                <a:uLnTx/>
                <a:uFillTx/>
                <a:latin typeface="Cambria" panose="02040503050406030204" pitchFamily="18" charset="0"/>
                <a:ea typeface="Cambria" panose="02040503050406030204" pitchFamily="18" charset="0"/>
                <a:cs typeface="+mn-cs"/>
              </a:rPr>
              <a:t>st</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log in, you will see a screen like this: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prstClr val="black"/>
                </a:solidFill>
                <a:latin typeface="Cambria" panose="02040503050406030204" pitchFamily="18" charset="0"/>
                <a:ea typeface="Cambria" panose="02040503050406030204" pitchFamily="18" charset="0"/>
              </a:rPr>
              <a:t>You will not see any client data, as we are looking at the equivalent of a closed file cabinet.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prstClr val="black"/>
                </a:solidFill>
                <a:latin typeface="Cambria" panose="02040503050406030204" pitchFamily="18" charset="0"/>
                <a:ea typeface="Cambria" panose="02040503050406030204" pitchFamily="18" charset="0"/>
              </a:rPr>
              <a:t>We haven’t told the database which drawer (or client) we want to open yet.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p>
        </p:txBody>
      </p:sp>
      <p:pic>
        <p:nvPicPr>
          <p:cNvPr id="7" name="Picture 6">
            <a:extLst>
              <a:ext uri="{FF2B5EF4-FFF2-40B4-BE49-F238E27FC236}">
                <a16:creationId xmlns:a16="http://schemas.microsoft.com/office/drawing/2014/main" id="{7967265E-9A23-C129-8EE9-D63A181B5F31}"/>
              </a:ext>
            </a:extLst>
          </p:cNvPr>
          <p:cNvPicPr>
            <a:picLocks noChangeAspect="1"/>
          </p:cNvPicPr>
          <p:nvPr/>
        </p:nvPicPr>
        <p:blipFill>
          <a:blip r:embed="rId3"/>
          <a:stretch>
            <a:fillRect/>
          </a:stretch>
        </p:blipFill>
        <p:spPr>
          <a:xfrm>
            <a:off x="773837" y="3992103"/>
            <a:ext cx="10644326" cy="2169628"/>
          </a:xfrm>
          <a:prstGeom prst="rect">
            <a:avLst/>
          </a:prstGeom>
        </p:spPr>
      </p:pic>
    </p:spTree>
    <p:extLst>
      <p:ext uri="{BB962C8B-B14F-4D97-AF65-F5344CB8AC3E}">
        <p14:creationId xmlns:p14="http://schemas.microsoft.com/office/powerpoint/2010/main" val="2611579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801328" y="0"/>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a:solidFill>
                  <a:srgbClr val="640D0D"/>
                </a:solidFill>
                <a:latin typeface="Cambria" panose="02040503050406030204" pitchFamily="18" charset="0"/>
                <a:ea typeface="Cambria" panose="02040503050406030204" pitchFamily="18" charset="0"/>
                <a:cs typeface="Verdana"/>
              </a:rPr>
              <a:t>Navigating Evolv: </a:t>
            </a:r>
            <a:r>
              <a:rPr lang="en-US" sz="5400" b="1" dirty="0" err="1">
                <a:solidFill>
                  <a:srgbClr val="640D0D"/>
                </a:solidFill>
                <a:latin typeface="Cambria" panose="02040503050406030204" pitchFamily="18" charset="0"/>
                <a:ea typeface="Cambria" panose="02040503050406030204" pitchFamily="18" charset="0"/>
                <a:cs typeface="Verdana"/>
              </a:rPr>
              <a:t>Homeview</a:t>
            </a:r>
            <a:endParaRPr lang="en-US" sz="4800" b="1" dirty="0">
              <a:solidFill>
                <a:srgbClr val="640D0D"/>
              </a:solidFill>
              <a:latin typeface="Cambria" panose="02040503050406030204" pitchFamily="18" charset="0"/>
              <a:ea typeface="Cambria" panose="02040503050406030204" pitchFamily="18" charset="0"/>
              <a:cs typeface="Verdana"/>
            </a:endParaRPr>
          </a:p>
        </p:txBody>
      </p:sp>
      <p:sp>
        <p:nvSpPr>
          <p:cNvPr id="6" name="TextBox 1"/>
          <p:cNvSpPr txBox="1"/>
          <p:nvPr/>
        </p:nvSpPr>
        <p:spPr>
          <a:xfrm>
            <a:off x="220893" y="1438182"/>
            <a:ext cx="10933470" cy="35394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If you think about Evolv as a file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cabinet, Modules are like each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drawer of the file cabinet.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solidFill>
                <a:prstClr val="black"/>
              </a:solidFill>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When you click on the Evolv button,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this will bring you to your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Homeview</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This is where you can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prstClr val="black"/>
                </a:solidFill>
                <a:latin typeface="Cambria" panose="02040503050406030204" pitchFamily="18" charset="0"/>
                <a:ea typeface="Cambria" panose="02040503050406030204" pitchFamily="18" charset="0"/>
              </a:rPr>
              <a:t>Set up your “Widgets”</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p>
        </p:txBody>
      </p:sp>
      <p:pic>
        <p:nvPicPr>
          <p:cNvPr id="7" name="Picture 6">
            <a:extLst>
              <a:ext uri="{FF2B5EF4-FFF2-40B4-BE49-F238E27FC236}">
                <a16:creationId xmlns:a16="http://schemas.microsoft.com/office/drawing/2014/main" id="{E1A562D8-8B97-F9AB-9A05-E61EDDE5E7D0}"/>
              </a:ext>
            </a:extLst>
          </p:cNvPr>
          <p:cNvPicPr>
            <a:picLocks noChangeAspect="1"/>
          </p:cNvPicPr>
          <p:nvPr/>
        </p:nvPicPr>
        <p:blipFill>
          <a:blip r:embed="rId3"/>
          <a:stretch>
            <a:fillRect/>
          </a:stretch>
        </p:blipFill>
        <p:spPr>
          <a:xfrm>
            <a:off x="6096000" y="1438182"/>
            <a:ext cx="5579446" cy="4489934"/>
          </a:xfrm>
          <a:prstGeom prst="rect">
            <a:avLst/>
          </a:prstGeom>
        </p:spPr>
      </p:pic>
      <p:sp>
        <p:nvSpPr>
          <p:cNvPr id="8" name="Arrow: Right 7">
            <a:extLst>
              <a:ext uri="{FF2B5EF4-FFF2-40B4-BE49-F238E27FC236}">
                <a16:creationId xmlns:a16="http://schemas.microsoft.com/office/drawing/2014/main" id="{ADAD203F-5CB6-DFE9-2B47-CDC2A7D4A58F}"/>
              </a:ext>
            </a:extLst>
          </p:cNvPr>
          <p:cNvSpPr/>
          <p:nvPr/>
        </p:nvSpPr>
        <p:spPr>
          <a:xfrm>
            <a:off x="5579446" y="1376038"/>
            <a:ext cx="516554" cy="346230"/>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6911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11311"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801328" y="0"/>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a:solidFill>
                  <a:srgbClr val="640D0D"/>
                </a:solidFill>
                <a:latin typeface="Cambria" panose="02040503050406030204" pitchFamily="18" charset="0"/>
                <a:ea typeface="Cambria" panose="02040503050406030204" pitchFamily="18" charset="0"/>
                <a:cs typeface="Verdana"/>
              </a:rPr>
              <a:t>Navigating Evolv: </a:t>
            </a:r>
            <a:r>
              <a:rPr lang="en-US" sz="5400" b="1" dirty="0" err="1">
                <a:solidFill>
                  <a:srgbClr val="640D0D"/>
                </a:solidFill>
                <a:latin typeface="Cambria" panose="02040503050406030204" pitchFamily="18" charset="0"/>
                <a:ea typeface="Cambria" panose="02040503050406030204" pitchFamily="18" charset="0"/>
                <a:cs typeface="Verdana"/>
              </a:rPr>
              <a:t>Homeview</a:t>
            </a:r>
            <a:endParaRPr lang="en-US" sz="4800" b="1" dirty="0">
              <a:solidFill>
                <a:srgbClr val="640D0D"/>
              </a:solidFill>
              <a:latin typeface="Cambria" panose="02040503050406030204" pitchFamily="18" charset="0"/>
              <a:ea typeface="Cambria" panose="02040503050406030204" pitchFamily="18" charset="0"/>
              <a:cs typeface="Verdana"/>
            </a:endParaRPr>
          </a:p>
        </p:txBody>
      </p:sp>
      <p:sp>
        <p:nvSpPr>
          <p:cNvPr id="6" name="TextBox 1"/>
          <p:cNvSpPr txBox="1"/>
          <p:nvPr/>
        </p:nvSpPr>
        <p:spPr>
          <a:xfrm>
            <a:off x="220892" y="1438182"/>
            <a:ext cx="11772839" cy="31085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Widgets allow you to view information, see a to-do list, and perform tasks such as review alerts sent to you. Widgets list items that need your attention and include icons and links to forms where you can update information and perform related tasks, such as entering a progress note.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solidFill>
                <a:prstClr val="black"/>
              </a:solidFill>
              <a:latin typeface="Cambria" panose="02040503050406030204" pitchFamily="18" charset="0"/>
              <a:ea typeface="Cambria" panose="0204050305040603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Widgets can be customized and added. Access to certain Widgets is based on your job role &amp; function. </a:t>
            </a:r>
          </a:p>
        </p:txBody>
      </p:sp>
    </p:spTree>
    <p:extLst>
      <p:ext uri="{BB962C8B-B14F-4D97-AF65-F5344CB8AC3E}">
        <p14:creationId xmlns:p14="http://schemas.microsoft.com/office/powerpoint/2010/main" val="2821745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11311"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801328" y="0"/>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a:solidFill>
                  <a:srgbClr val="640D0D"/>
                </a:solidFill>
                <a:latin typeface="Cambria" panose="02040503050406030204" pitchFamily="18" charset="0"/>
                <a:ea typeface="Cambria" panose="02040503050406030204" pitchFamily="18" charset="0"/>
                <a:cs typeface="Verdana"/>
              </a:rPr>
              <a:t>Navigating Evolv: </a:t>
            </a:r>
            <a:r>
              <a:rPr lang="en-US" sz="5400" b="1" dirty="0" err="1">
                <a:solidFill>
                  <a:srgbClr val="640D0D"/>
                </a:solidFill>
                <a:latin typeface="Cambria" panose="02040503050406030204" pitchFamily="18" charset="0"/>
                <a:ea typeface="Cambria" panose="02040503050406030204" pitchFamily="18" charset="0"/>
                <a:cs typeface="Verdana"/>
              </a:rPr>
              <a:t>Homeview</a:t>
            </a:r>
            <a:endParaRPr lang="en-US" sz="4800" b="1" dirty="0">
              <a:solidFill>
                <a:srgbClr val="640D0D"/>
              </a:solidFill>
              <a:latin typeface="Cambria" panose="02040503050406030204" pitchFamily="18" charset="0"/>
              <a:ea typeface="Cambria" panose="02040503050406030204" pitchFamily="18" charset="0"/>
              <a:cs typeface="Verdana"/>
            </a:endParaRPr>
          </a:p>
        </p:txBody>
      </p:sp>
      <p:sp>
        <p:nvSpPr>
          <p:cNvPr id="6" name="TextBox 1"/>
          <p:cNvSpPr txBox="1"/>
          <p:nvPr/>
        </p:nvSpPr>
        <p:spPr>
          <a:xfrm>
            <a:off x="220892" y="1438182"/>
            <a:ext cx="4448761" cy="440120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Clicking the “Widget” button will allow you to customize your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homeview</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prstClr val="black"/>
                </a:solidFill>
                <a:latin typeface="Cambria" panose="02040503050406030204" pitchFamily="18" charset="0"/>
                <a:ea typeface="Cambria" panose="02040503050406030204" pitchFamily="18" charset="0"/>
              </a:rPr>
              <a:t>The widgets listed are the widgets that are available to you based on your job role &amp; function. Check the box next to any widget you would like to include on your homepage. </a:t>
            </a: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7" name="Picture 6">
            <a:extLst>
              <a:ext uri="{FF2B5EF4-FFF2-40B4-BE49-F238E27FC236}">
                <a16:creationId xmlns:a16="http://schemas.microsoft.com/office/drawing/2014/main" id="{F6D8C0CE-E462-4A3E-4B0A-85A29738EBEE}"/>
              </a:ext>
            </a:extLst>
          </p:cNvPr>
          <p:cNvPicPr>
            <a:picLocks noChangeAspect="1"/>
          </p:cNvPicPr>
          <p:nvPr/>
        </p:nvPicPr>
        <p:blipFill>
          <a:blip r:embed="rId3"/>
          <a:stretch>
            <a:fillRect/>
          </a:stretch>
        </p:blipFill>
        <p:spPr>
          <a:xfrm>
            <a:off x="4678979" y="1438182"/>
            <a:ext cx="7275712" cy="4213609"/>
          </a:xfrm>
          <a:prstGeom prst="rect">
            <a:avLst/>
          </a:prstGeom>
        </p:spPr>
      </p:pic>
      <p:sp>
        <p:nvSpPr>
          <p:cNvPr id="8" name="Arrow: Right 7">
            <a:extLst>
              <a:ext uri="{FF2B5EF4-FFF2-40B4-BE49-F238E27FC236}">
                <a16:creationId xmlns:a16="http://schemas.microsoft.com/office/drawing/2014/main" id="{F1D98C76-D1F4-E7FA-1898-F0E8807DD736}"/>
              </a:ext>
            </a:extLst>
          </p:cNvPr>
          <p:cNvSpPr/>
          <p:nvPr/>
        </p:nvSpPr>
        <p:spPr>
          <a:xfrm>
            <a:off x="4381577" y="1884566"/>
            <a:ext cx="594804" cy="547916"/>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0775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11311"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801328" y="0"/>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a:solidFill>
                  <a:srgbClr val="640D0D"/>
                </a:solidFill>
                <a:latin typeface="Cambria" panose="02040503050406030204" pitchFamily="18" charset="0"/>
                <a:ea typeface="Cambria" panose="02040503050406030204" pitchFamily="18" charset="0"/>
                <a:cs typeface="Verdana"/>
              </a:rPr>
              <a:t>Navigating Evolv: </a:t>
            </a:r>
            <a:r>
              <a:rPr lang="en-US" sz="5400" b="1" dirty="0" err="1">
                <a:solidFill>
                  <a:srgbClr val="640D0D"/>
                </a:solidFill>
                <a:latin typeface="Cambria" panose="02040503050406030204" pitchFamily="18" charset="0"/>
                <a:ea typeface="Cambria" panose="02040503050406030204" pitchFamily="18" charset="0"/>
                <a:cs typeface="Verdana"/>
              </a:rPr>
              <a:t>Homeview</a:t>
            </a:r>
            <a:endParaRPr lang="en-US" sz="4800" b="1" dirty="0">
              <a:solidFill>
                <a:srgbClr val="640D0D"/>
              </a:solidFill>
              <a:latin typeface="Cambria" panose="02040503050406030204" pitchFamily="18" charset="0"/>
              <a:ea typeface="Cambria" panose="02040503050406030204" pitchFamily="18" charset="0"/>
              <a:cs typeface="Verdana"/>
            </a:endParaRPr>
          </a:p>
        </p:txBody>
      </p:sp>
      <p:pic>
        <p:nvPicPr>
          <p:cNvPr id="9" name="Picture 8">
            <a:extLst>
              <a:ext uri="{FF2B5EF4-FFF2-40B4-BE49-F238E27FC236}">
                <a16:creationId xmlns:a16="http://schemas.microsoft.com/office/drawing/2014/main" id="{FC035841-4BF0-F66D-1D40-07010AB16195}"/>
              </a:ext>
            </a:extLst>
          </p:cNvPr>
          <p:cNvPicPr>
            <a:picLocks noChangeAspect="1"/>
          </p:cNvPicPr>
          <p:nvPr/>
        </p:nvPicPr>
        <p:blipFill>
          <a:blip r:embed="rId3"/>
          <a:stretch>
            <a:fillRect/>
          </a:stretch>
        </p:blipFill>
        <p:spPr>
          <a:xfrm>
            <a:off x="2090058" y="1371981"/>
            <a:ext cx="8481526" cy="4526914"/>
          </a:xfrm>
          <a:prstGeom prst="rect">
            <a:avLst/>
          </a:prstGeom>
        </p:spPr>
      </p:pic>
    </p:spTree>
    <p:extLst>
      <p:ext uri="{BB962C8B-B14F-4D97-AF65-F5344CB8AC3E}">
        <p14:creationId xmlns:p14="http://schemas.microsoft.com/office/powerpoint/2010/main" val="3634011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11311"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801328" y="0"/>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a:solidFill>
                  <a:srgbClr val="640D0D"/>
                </a:solidFill>
                <a:latin typeface="Cambria" panose="02040503050406030204" pitchFamily="18" charset="0"/>
                <a:ea typeface="Cambria" panose="02040503050406030204" pitchFamily="18" charset="0"/>
                <a:cs typeface="Verdana"/>
              </a:rPr>
              <a:t>Navigating Evolv: Modules</a:t>
            </a:r>
            <a:endParaRPr lang="en-US" sz="4800" b="1" dirty="0">
              <a:solidFill>
                <a:srgbClr val="640D0D"/>
              </a:solidFill>
              <a:latin typeface="Cambria" panose="02040503050406030204" pitchFamily="18" charset="0"/>
              <a:ea typeface="Cambria" panose="02040503050406030204" pitchFamily="18" charset="0"/>
              <a:cs typeface="Verdana"/>
            </a:endParaRPr>
          </a:p>
        </p:txBody>
      </p:sp>
      <p:sp>
        <p:nvSpPr>
          <p:cNvPr id="6" name="TextBox 1"/>
          <p:cNvSpPr txBox="1"/>
          <p:nvPr/>
        </p:nvSpPr>
        <p:spPr>
          <a:xfrm>
            <a:off x="220891" y="1438182"/>
            <a:ext cx="11790595" cy="224676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Evolv modules are listed across the top tool bar (in gray)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solidFill>
                  <a:prstClr val="black"/>
                </a:solidFill>
                <a:latin typeface="Cambria" panose="02040503050406030204" pitchFamily="18" charset="0"/>
                <a:ea typeface="Cambria" panose="02040503050406030204" pitchFamily="18" charset="0"/>
              </a:rPr>
              <a:t>Staff will have access to the modules they need based on their job role &amp; function.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This means some staff may have different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modu</a:t>
            </a:r>
            <a:r>
              <a:rPr lang="en-US" sz="2800" dirty="0">
                <a:solidFill>
                  <a:prstClr val="black"/>
                </a:solidFill>
                <a:latin typeface="Cambria" panose="02040503050406030204" pitchFamily="18" charset="0"/>
                <a:ea typeface="Cambria" panose="02040503050406030204" pitchFamily="18" charset="0"/>
              </a:rPr>
              <a:t>les listed.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Modules contain forms for completing tasks</a:t>
            </a:r>
          </a:p>
        </p:txBody>
      </p:sp>
      <p:pic>
        <p:nvPicPr>
          <p:cNvPr id="9" name="Picture 8">
            <a:extLst>
              <a:ext uri="{FF2B5EF4-FFF2-40B4-BE49-F238E27FC236}">
                <a16:creationId xmlns:a16="http://schemas.microsoft.com/office/drawing/2014/main" id="{E31646D2-7918-F3E0-3C2C-91EA8DAD73D5}"/>
              </a:ext>
            </a:extLst>
          </p:cNvPr>
          <p:cNvPicPr>
            <a:picLocks noChangeAspect="1"/>
          </p:cNvPicPr>
          <p:nvPr/>
        </p:nvPicPr>
        <p:blipFill>
          <a:blip r:embed="rId3"/>
          <a:stretch>
            <a:fillRect/>
          </a:stretch>
        </p:blipFill>
        <p:spPr>
          <a:xfrm>
            <a:off x="11311" y="3998391"/>
            <a:ext cx="12192000" cy="631039"/>
          </a:xfrm>
          <a:prstGeom prst="rect">
            <a:avLst/>
          </a:prstGeom>
        </p:spPr>
      </p:pic>
    </p:spTree>
    <p:extLst>
      <p:ext uri="{BB962C8B-B14F-4D97-AF65-F5344CB8AC3E}">
        <p14:creationId xmlns:p14="http://schemas.microsoft.com/office/powerpoint/2010/main" val="2276607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11311"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801328" y="0"/>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a:solidFill>
                  <a:srgbClr val="640D0D"/>
                </a:solidFill>
                <a:latin typeface="Cambria" panose="02040503050406030204" pitchFamily="18" charset="0"/>
                <a:ea typeface="Cambria" panose="02040503050406030204" pitchFamily="18" charset="0"/>
                <a:cs typeface="Verdana"/>
              </a:rPr>
              <a:t>Navigating Evolv: Modules</a:t>
            </a:r>
            <a:endParaRPr lang="en-US" sz="4800" b="1" dirty="0">
              <a:solidFill>
                <a:srgbClr val="640D0D"/>
              </a:solidFill>
              <a:latin typeface="Cambria" panose="02040503050406030204" pitchFamily="18" charset="0"/>
              <a:ea typeface="Cambria" panose="02040503050406030204" pitchFamily="18" charset="0"/>
              <a:cs typeface="Verdana"/>
            </a:endParaRPr>
          </a:p>
        </p:txBody>
      </p:sp>
      <p:sp>
        <p:nvSpPr>
          <p:cNvPr id="6" name="TextBox 1"/>
          <p:cNvSpPr txBox="1"/>
          <p:nvPr/>
        </p:nvSpPr>
        <p:spPr>
          <a:xfrm>
            <a:off x="200702" y="2388421"/>
            <a:ext cx="11790595" cy="34778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Referral Module</a:t>
            </a:r>
            <a:r>
              <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914400" lvl="1" indent="-457200">
              <a:buFont typeface="Arial" panose="020B0604020202020204" pitchFamily="34" charset="0"/>
              <a:buChar char="•"/>
              <a:defRPr/>
            </a:pPr>
            <a:r>
              <a:rPr lang="en-US" sz="2000" dirty="0">
                <a:solidFill>
                  <a:prstClr val="black"/>
                </a:solidFill>
                <a:latin typeface="Cambria" panose="02040503050406030204" pitchFamily="18" charset="0"/>
                <a:ea typeface="Cambria" panose="02040503050406030204" pitchFamily="18" charset="0"/>
              </a:rPr>
              <a:t>The place to store information for people who are not patients yet</a:t>
            </a:r>
          </a:p>
          <a:p>
            <a:pPr marL="914400" lvl="1" indent="-457200">
              <a:buFont typeface="Arial" panose="020B0604020202020204" pitchFamily="34" charset="0"/>
              <a:buChar char="•"/>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People who have been accepted but have not entered a program yet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1" dirty="0">
                <a:solidFill>
                  <a:srgbClr val="002060"/>
                </a:solidFill>
                <a:latin typeface="Cambria" panose="02040503050406030204" pitchFamily="18" charset="0"/>
                <a:ea typeface="Cambria" panose="02040503050406030204" pitchFamily="18" charset="0"/>
              </a:rPr>
              <a:t>Client Module</a:t>
            </a:r>
          </a:p>
          <a:p>
            <a:pPr marL="914400" lvl="1" indent="-457200">
              <a:buFont typeface="Arial" panose="020B0604020202020204" pitchFamily="34" charset="0"/>
              <a:buChar char="•"/>
              <a:defRPr/>
            </a:pPr>
            <a:r>
              <a:rPr lang="en-US" sz="2000" dirty="0">
                <a:solidFill>
                  <a:prstClr val="black"/>
                </a:solidFill>
                <a:latin typeface="Cambria" panose="02040503050406030204" pitchFamily="18" charset="0"/>
                <a:ea typeface="Cambria" panose="02040503050406030204" pitchFamily="18" charset="0"/>
              </a:rPr>
              <a:t>The chart that stores all information for patients who are officially enrolled in our programs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chemeClr val="accent2"/>
                </a:solidFill>
                <a:effectLst/>
                <a:uLnTx/>
                <a:uFillTx/>
                <a:latin typeface="Cambria" panose="02040503050406030204" pitchFamily="18" charset="0"/>
                <a:ea typeface="Cambria" panose="02040503050406030204" pitchFamily="18" charset="0"/>
                <a:cs typeface="+mn-cs"/>
              </a:rPr>
              <a:t>Group Module</a:t>
            </a:r>
          </a:p>
          <a:p>
            <a:pPr marL="914400" lvl="1" indent="-457200">
              <a:buFont typeface="Arial" panose="020B0604020202020204" pitchFamily="34" charset="0"/>
              <a:buChar char="•"/>
              <a:defRPr/>
            </a:pPr>
            <a:r>
              <a:rPr lang="en-US" sz="2000" dirty="0">
                <a:solidFill>
                  <a:prstClr val="black"/>
                </a:solidFill>
                <a:latin typeface="Cambria" panose="02040503050406030204" pitchFamily="18" charset="0"/>
                <a:ea typeface="Cambria" panose="02040503050406030204" pitchFamily="18" charset="0"/>
              </a:rPr>
              <a:t>The area to record group notes &amp; individual notes for people who participate in groups</a:t>
            </a:r>
          </a:p>
          <a:p>
            <a:pPr marL="914400" lvl="1" indent="-457200">
              <a:buFont typeface="Arial" panose="020B0604020202020204" pitchFamily="34" charset="0"/>
              <a:buChar char="•"/>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All notes will link back to the patient chart</a:t>
            </a:r>
          </a:p>
          <a:p>
            <a:pPr marL="914400" lvl="1" indent="-457200">
              <a:buFont typeface="Arial" panose="020B0604020202020204" pitchFamily="34" charset="0"/>
              <a:buChar char="•"/>
              <a:defRPr/>
            </a:pPr>
            <a:r>
              <a:rPr lang="en-US" sz="2000" dirty="0">
                <a:solidFill>
                  <a:prstClr val="black"/>
                </a:solidFill>
                <a:latin typeface="Cambria" panose="02040503050406030204" pitchFamily="18" charset="0"/>
                <a:ea typeface="Cambria" panose="02040503050406030204" pitchFamily="18" charset="0"/>
              </a:rPr>
              <a:t>Much more efficient than logging into each individual chart to write individual group notes. </a:t>
            </a: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9" name="Picture 8">
            <a:extLst>
              <a:ext uri="{FF2B5EF4-FFF2-40B4-BE49-F238E27FC236}">
                <a16:creationId xmlns:a16="http://schemas.microsoft.com/office/drawing/2014/main" id="{E31646D2-7918-F3E0-3C2C-91EA8DAD73D5}"/>
              </a:ext>
            </a:extLst>
          </p:cNvPr>
          <p:cNvPicPr>
            <a:picLocks noChangeAspect="1"/>
          </p:cNvPicPr>
          <p:nvPr/>
        </p:nvPicPr>
        <p:blipFill>
          <a:blip r:embed="rId3"/>
          <a:stretch>
            <a:fillRect/>
          </a:stretch>
        </p:blipFill>
        <p:spPr>
          <a:xfrm>
            <a:off x="20187" y="1393397"/>
            <a:ext cx="12192000" cy="631039"/>
          </a:xfrm>
          <a:prstGeom prst="rect">
            <a:avLst/>
          </a:prstGeom>
        </p:spPr>
      </p:pic>
      <p:sp>
        <p:nvSpPr>
          <p:cNvPr id="5" name="Oval 4">
            <a:extLst>
              <a:ext uri="{FF2B5EF4-FFF2-40B4-BE49-F238E27FC236}">
                <a16:creationId xmlns:a16="http://schemas.microsoft.com/office/drawing/2014/main" id="{1DBBD460-F910-9D38-F006-53DFA62691FA}"/>
              </a:ext>
            </a:extLst>
          </p:cNvPr>
          <p:cNvSpPr/>
          <p:nvPr/>
        </p:nvSpPr>
        <p:spPr>
          <a:xfrm>
            <a:off x="1331652" y="1393397"/>
            <a:ext cx="754602" cy="42652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BD22DA8-3CC3-B031-37D3-8764F60D262F}"/>
              </a:ext>
            </a:extLst>
          </p:cNvPr>
          <p:cNvSpPr/>
          <p:nvPr/>
        </p:nvSpPr>
        <p:spPr>
          <a:xfrm>
            <a:off x="2643117" y="1389178"/>
            <a:ext cx="754602" cy="426525"/>
          </a:xfrm>
          <a:prstGeom prst="ellipse">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D33086E-32A4-B446-B756-A79546364397}"/>
              </a:ext>
            </a:extLst>
          </p:cNvPr>
          <p:cNvSpPr/>
          <p:nvPr/>
        </p:nvSpPr>
        <p:spPr>
          <a:xfrm>
            <a:off x="6020649" y="1351557"/>
            <a:ext cx="832975" cy="501766"/>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5132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11311"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801328" y="0"/>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a:solidFill>
                  <a:srgbClr val="640D0D"/>
                </a:solidFill>
                <a:latin typeface="Cambria" panose="02040503050406030204" pitchFamily="18" charset="0"/>
                <a:ea typeface="Cambria" panose="02040503050406030204" pitchFamily="18" charset="0"/>
                <a:cs typeface="Verdana"/>
              </a:rPr>
              <a:t>Navigating Evolv: Important Fact</a:t>
            </a:r>
            <a:endParaRPr lang="en-US" sz="4800" b="1" dirty="0">
              <a:solidFill>
                <a:srgbClr val="640D0D"/>
              </a:solidFill>
              <a:latin typeface="Cambria" panose="02040503050406030204" pitchFamily="18" charset="0"/>
              <a:ea typeface="Cambria" panose="02040503050406030204" pitchFamily="18" charset="0"/>
              <a:cs typeface="Verdana"/>
            </a:endParaRPr>
          </a:p>
        </p:txBody>
      </p:sp>
      <p:sp>
        <p:nvSpPr>
          <p:cNvPr id="6" name="TextBox 1"/>
          <p:cNvSpPr txBox="1"/>
          <p:nvPr/>
        </p:nvSpPr>
        <p:spPr>
          <a:xfrm>
            <a:off x="220889" y="2318345"/>
            <a:ext cx="11790595" cy="35394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l" defTabSz="914400" rtl="0" eaLnBrk="1" fontAlgn="auto" latinLnBrk="0" hangingPunct="1">
              <a:lnSpc>
                <a:spcPct val="100000"/>
              </a:lnSpc>
              <a:spcBef>
                <a:spcPts val="0"/>
              </a:spcBef>
              <a:spcAft>
                <a:spcPts val="0"/>
              </a:spcAft>
              <a:buClrTx/>
              <a:buSzTx/>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 good amount of </a:t>
            </a:r>
            <a:r>
              <a:rPr lang="en-US" sz="2800" dirty="0">
                <a:solidFill>
                  <a:prstClr val="black"/>
                </a:solidFill>
                <a:latin typeface="Cambria" panose="02040503050406030204" pitchFamily="18" charset="0"/>
                <a:ea typeface="Cambria" panose="02040503050406030204" pitchFamily="18" charset="0"/>
              </a:rPr>
              <a:t>the data entered into the patient’s chart is linked to the patient (not just stuck within that one form); which means it will show up with the patient in the following areas of </a:t>
            </a:r>
            <a:r>
              <a:rPr lang="en-US" sz="2800" dirty="0" err="1">
                <a:solidFill>
                  <a:prstClr val="black"/>
                </a:solidFill>
                <a:latin typeface="Cambria" panose="02040503050406030204" pitchFamily="18" charset="0"/>
                <a:ea typeface="Cambria" panose="02040503050406030204" pitchFamily="18" charset="0"/>
              </a:rPr>
              <a:t>evolv</a:t>
            </a:r>
            <a:r>
              <a:rPr lang="en-US" sz="2800" dirty="0">
                <a:solidFill>
                  <a:prstClr val="black"/>
                </a:solidFill>
                <a:latin typeface="Cambria" panose="02040503050406030204" pitchFamily="18" charset="0"/>
                <a:ea typeface="Cambria" panose="02040503050406030204" pitchFamily="18" charset="0"/>
              </a:rPr>
              <a:t>: </a:t>
            </a:r>
          </a:p>
          <a:p>
            <a:pPr marL="800100" lvl="1" indent="-342900">
              <a:buFont typeface="Arial" panose="020B0604020202020204" pitchFamily="34" charset="0"/>
              <a:buChar char="•"/>
              <a:defRPr/>
            </a:pPr>
            <a:r>
              <a:rPr lang="en-US" sz="2000" dirty="0">
                <a:solidFill>
                  <a:prstClr val="black"/>
                </a:solidFill>
                <a:latin typeface="Cambria" panose="02040503050406030204" pitchFamily="18" charset="0"/>
                <a:ea typeface="Cambria" panose="02040503050406030204" pitchFamily="18" charset="0"/>
              </a:rPr>
              <a:t>Their Referral Chart</a:t>
            </a:r>
          </a:p>
          <a:p>
            <a:pPr marL="800100" lvl="1" indent="-342900">
              <a:buFont typeface="Arial" panose="020B0604020202020204" pitchFamily="34" charset="0"/>
              <a:buChar char="•"/>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Their Client Chart</a:t>
            </a:r>
          </a:p>
          <a:p>
            <a:pPr marL="800100" lvl="1" indent="-342900">
              <a:buFont typeface="Arial" panose="020B0604020202020204" pitchFamily="34" charset="0"/>
              <a:buChar char="•"/>
              <a:defRPr/>
            </a:pPr>
            <a:r>
              <a:rPr lang="en-US" sz="2000" dirty="0">
                <a:solidFill>
                  <a:prstClr val="black"/>
                </a:solidFill>
                <a:latin typeface="Cambria" panose="02040503050406030204" pitchFamily="18" charset="0"/>
                <a:ea typeface="Cambria" panose="02040503050406030204" pitchFamily="18" charset="0"/>
              </a:rPr>
              <a:t>In different forms</a:t>
            </a:r>
          </a:p>
          <a:p>
            <a:pPr marL="800100" lvl="1" indent="-342900">
              <a:buFont typeface="Arial" panose="020B0604020202020204" pitchFamily="34" charset="0"/>
              <a:buChar char="•"/>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In many different places within the chart</a:t>
            </a:r>
          </a:p>
          <a:p>
            <a:pPr lvl="1">
              <a:defRPr/>
            </a:pPr>
            <a:endParaRPr lang="en-US" sz="2000" noProof="0" dirty="0">
              <a:solidFill>
                <a:prstClr val="black"/>
              </a:solidFill>
              <a:latin typeface="Cambria" panose="02040503050406030204" pitchFamily="18" charset="0"/>
              <a:ea typeface="Cambria" panose="02040503050406030204" pitchFamily="18" charset="0"/>
            </a:endParaRPr>
          </a:p>
          <a:p>
            <a:pPr lvl="1">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Examples: Demographics, Medications, Diagnosis, and more</a:t>
            </a:r>
          </a:p>
          <a:p>
            <a:pPr marL="800100" lvl="1" indent="-342900">
              <a:buFont typeface="Arial" panose="020B0604020202020204" pitchFamily="34" charset="0"/>
              <a:buChar char="•"/>
              <a:defRPr/>
            </a:pPr>
            <a:endPar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9" name="Picture 8">
            <a:extLst>
              <a:ext uri="{FF2B5EF4-FFF2-40B4-BE49-F238E27FC236}">
                <a16:creationId xmlns:a16="http://schemas.microsoft.com/office/drawing/2014/main" id="{E31646D2-7918-F3E0-3C2C-91EA8DAD73D5}"/>
              </a:ext>
            </a:extLst>
          </p:cNvPr>
          <p:cNvPicPr>
            <a:picLocks noChangeAspect="1"/>
          </p:cNvPicPr>
          <p:nvPr/>
        </p:nvPicPr>
        <p:blipFill>
          <a:blip r:embed="rId3"/>
          <a:stretch>
            <a:fillRect/>
          </a:stretch>
        </p:blipFill>
        <p:spPr>
          <a:xfrm>
            <a:off x="20187" y="1406024"/>
            <a:ext cx="12192000" cy="631039"/>
          </a:xfrm>
          <a:prstGeom prst="rect">
            <a:avLst/>
          </a:prstGeom>
        </p:spPr>
      </p:pic>
    </p:spTree>
    <p:extLst>
      <p:ext uri="{BB962C8B-B14F-4D97-AF65-F5344CB8AC3E}">
        <p14:creationId xmlns:p14="http://schemas.microsoft.com/office/powerpoint/2010/main" val="21807795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11311"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801328" y="0"/>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a:solidFill>
                  <a:srgbClr val="640D0D"/>
                </a:solidFill>
                <a:latin typeface="Cambria" panose="02040503050406030204" pitchFamily="18" charset="0"/>
                <a:ea typeface="Cambria" panose="02040503050406030204" pitchFamily="18" charset="0"/>
                <a:cs typeface="Verdana"/>
              </a:rPr>
              <a:t>Navigating Evolv: Helpful Hint</a:t>
            </a:r>
            <a:endParaRPr lang="en-US" sz="4800" b="1" dirty="0">
              <a:solidFill>
                <a:srgbClr val="640D0D"/>
              </a:solidFill>
              <a:latin typeface="Cambria" panose="02040503050406030204" pitchFamily="18" charset="0"/>
              <a:ea typeface="Cambria" panose="02040503050406030204" pitchFamily="18" charset="0"/>
              <a:cs typeface="Verdana"/>
            </a:endParaRPr>
          </a:p>
        </p:txBody>
      </p:sp>
      <p:sp>
        <p:nvSpPr>
          <p:cNvPr id="6" name="TextBox 1"/>
          <p:cNvSpPr txBox="1"/>
          <p:nvPr/>
        </p:nvSpPr>
        <p:spPr>
          <a:xfrm>
            <a:off x="1437920" y="1732418"/>
            <a:ext cx="9316160"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As you are practicing within Evolv, a good practice is to copy down the breadcrumb to the page you were in so you can find your way back to it later!</a:t>
            </a:r>
          </a:p>
        </p:txBody>
      </p:sp>
    </p:spTree>
    <p:extLst>
      <p:ext uri="{BB962C8B-B14F-4D97-AF65-F5344CB8AC3E}">
        <p14:creationId xmlns:p14="http://schemas.microsoft.com/office/powerpoint/2010/main" val="4047589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n-US"/>
          </a:p>
        </p:txBody>
      </p:sp>
      <p:pic>
        <p:nvPicPr>
          <p:cNvPr id="3" name="Picture 2"/>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663677" y="182422"/>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600" b="1" dirty="0">
                <a:solidFill>
                  <a:srgbClr val="640D0D"/>
                </a:solidFill>
                <a:latin typeface="Cambria" panose="02040503050406030204" pitchFamily="18" charset="0"/>
                <a:ea typeface="Cambria" panose="02040503050406030204" pitchFamily="18" charset="0"/>
                <a:cs typeface="Verdana"/>
              </a:rPr>
              <a:t>Training Housekeeping </a:t>
            </a:r>
          </a:p>
        </p:txBody>
      </p:sp>
      <p:sp>
        <p:nvSpPr>
          <p:cNvPr id="5" name="TextBox 2"/>
          <p:cNvSpPr txBox="1"/>
          <p:nvPr/>
        </p:nvSpPr>
        <p:spPr>
          <a:xfrm>
            <a:off x="1183104" y="1874728"/>
            <a:ext cx="9512969" cy="31085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u="sng" dirty="0">
                <a:latin typeface="Cambria" panose="02040503050406030204" pitchFamily="18" charset="0"/>
                <a:ea typeface="Cambria" panose="02040503050406030204" pitchFamily="18" charset="0"/>
              </a:rPr>
              <a:t>General</a:t>
            </a:r>
          </a:p>
          <a:p>
            <a:pPr marL="457200" indent="-457200">
              <a:buFont typeface="Arial" panose="020B0604020202020204" pitchFamily="34" charset="0"/>
              <a:buChar char="•"/>
            </a:pPr>
            <a:r>
              <a:rPr lang="en-US" sz="2800" dirty="0">
                <a:latin typeface="Cambria" panose="02040503050406030204" pitchFamily="18" charset="0"/>
                <a:ea typeface="Cambria" panose="02040503050406030204" pitchFamily="18" charset="0"/>
              </a:rPr>
              <a:t>Please be on time</a:t>
            </a:r>
          </a:p>
          <a:p>
            <a:pPr marL="457200" indent="-457200">
              <a:buFont typeface="Arial" panose="020B0604020202020204" pitchFamily="34" charset="0"/>
              <a:buChar char="•"/>
            </a:pPr>
            <a:r>
              <a:rPr lang="en-US" sz="2800" dirty="0">
                <a:latin typeface="Cambria" panose="02040503050406030204" pitchFamily="18" charset="0"/>
                <a:ea typeface="Cambria" panose="02040503050406030204" pitchFamily="18" charset="0"/>
              </a:rPr>
              <a:t>Abstain from using your personal cell phone. </a:t>
            </a:r>
          </a:p>
          <a:p>
            <a:pPr marL="457200" indent="-457200">
              <a:buFont typeface="Arial" panose="020B0604020202020204" pitchFamily="34" charset="0"/>
              <a:buChar char="•"/>
            </a:pPr>
            <a:r>
              <a:rPr lang="en-US" sz="2800" dirty="0">
                <a:latin typeface="Cambria" panose="02040503050406030204" pitchFamily="18" charset="0"/>
                <a:ea typeface="Cambria" panose="02040503050406030204" pitchFamily="18" charset="0"/>
              </a:rPr>
              <a:t>Respect other’s opinions and space</a:t>
            </a:r>
          </a:p>
          <a:p>
            <a:pPr marL="457200" indent="-457200">
              <a:buFont typeface="Arial" panose="020B0604020202020204" pitchFamily="34" charset="0"/>
              <a:buChar char="•"/>
            </a:pPr>
            <a:r>
              <a:rPr lang="en-US" sz="2800" dirty="0">
                <a:latin typeface="Cambria" panose="02040503050406030204" pitchFamily="18" charset="0"/>
                <a:ea typeface="Cambria" panose="02040503050406030204" pitchFamily="18" charset="0"/>
              </a:rPr>
              <a:t>Remind staff who the temporary on-call person is while you are in training</a:t>
            </a:r>
          </a:p>
          <a:p>
            <a:pPr marL="457200" indent="-457200">
              <a:buFont typeface="Arial" panose="020B0604020202020204" pitchFamily="34" charset="0"/>
              <a:buChar char="•"/>
            </a:pPr>
            <a:endParaRPr lang="en-US" sz="28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19495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11311"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801328" y="0"/>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a:solidFill>
                  <a:srgbClr val="640D0D"/>
                </a:solidFill>
                <a:latin typeface="Cambria" panose="02040503050406030204" pitchFamily="18" charset="0"/>
                <a:ea typeface="Cambria" panose="02040503050406030204" pitchFamily="18" charset="0"/>
                <a:cs typeface="Verdana"/>
              </a:rPr>
              <a:t>Navigating Evolv: Important Fact</a:t>
            </a:r>
            <a:endParaRPr lang="en-US" sz="4800" b="1" dirty="0">
              <a:solidFill>
                <a:srgbClr val="640D0D"/>
              </a:solidFill>
              <a:latin typeface="Cambria" panose="02040503050406030204" pitchFamily="18" charset="0"/>
              <a:ea typeface="Cambria" panose="02040503050406030204" pitchFamily="18" charset="0"/>
              <a:cs typeface="Verdana"/>
            </a:endParaRPr>
          </a:p>
        </p:txBody>
      </p:sp>
      <p:sp>
        <p:nvSpPr>
          <p:cNvPr id="6" name="TextBox 1"/>
          <p:cNvSpPr txBox="1"/>
          <p:nvPr/>
        </p:nvSpPr>
        <p:spPr>
          <a:xfrm>
            <a:off x="1437920" y="1732418"/>
            <a:ext cx="9316160" cy="378565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Sometimes you will see an icon right next to the Patient’s name</a:t>
            </a:r>
          </a:p>
          <a:p>
            <a:pPr lvl="1">
              <a:defRPr/>
            </a:pPr>
            <a:endParaRPr lang="en-US" sz="2000" dirty="0">
              <a:solidFill>
                <a:prstClr val="black"/>
              </a:solidFill>
              <a:latin typeface="Cambria" panose="02040503050406030204" pitchFamily="18" charset="0"/>
              <a:ea typeface="Cambria" panose="02040503050406030204" pitchFamily="18" charset="0"/>
            </a:endParaRPr>
          </a:p>
          <a:p>
            <a:pPr lvl="1">
              <a:defRPr/>
            </a:pPr>
            <a:endParaRPr lang="en-US" sz="2000" dirty="0">
              <a:solidFill>
                <a:prstClr val="black"/>
              </a:solidFill>
              <a:latin typeface="Cambria" panose="02040503050406030204" pitchFamily="18" charset="0"/>
              <a:ea typeface="Cambria" panose="02040503050406030204" pitchFamily="18" charset="0"/>
            </a:endParaRPr>
          </a:p>
          <a:p>
            <a:pPr lvl="1">
              <a:defRPr/>
            </a:pPr>
            <a:endParaRPr lang="en-US" sz="2000" dirty="0">
              <a:solidFill>
                <a:prstClr val="black"/>
              </a:solidFill>
              <a:latin typeface="Cambria" panose="02040503050406030204" pitchFamily="18" charset="0"/>
              <a:ea typeface="Cambria" panose="02040503050406030204" pitchFamily="18" charset="0"/>
            </a:endParaRPr>
          </a:p>
          <a:p>
            <a:pPr lvl="1">
              <a:defRPr/>
            </a:pPr>
            <a:endParaRPr lang="en-US" sz="2000" dirty="0">
              <a:solidFill>
                <a:prstClr val="black"/>
              </a:solidFill>
              <a:latin typeface="Cambria" panose="02040503050406030204" pitchFamily="18" charset="0"/>
              <a:ea typeface="Cambria" panose="02040503050406030204" pitchFamily="18" charset="0"/>
            </a:endParaRPr>
          </a:p>
          <a:p>
            <a:pPr marL="800100" lvl="1" indent="-342900">
              <a:buFont typeface="Arial" panose="020B0604020202020204" pitchFamily="34" charset="0"/>
              <a:buChar char="•"/>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Scroll over the icon (you do not have to click on it)</a:t>
            </a:r>
          </a:p>
          <a:p>
            <a:pPr marL="800100" lvl="1" indent="-342900">
              <a:buFont typeface="Arial" panose="020B0604020202020204" pitchFamily="34" charset="0"/>
              <a:buChar char="•"/>
              <a:defRPr/>
            </a:pPr>
            <a:r>
              <a:rPr lang="en-US" sz="2000" dirty="0">
                <a:solidFill>
                  <a:prstClr val="black"/>
                </a:solidFill>
                <a:latin typeface="Cambria" panose="02040503050406030204" pitchFamily="18" charset="0"/>
                <a:ea typeface="Cambria" panose="02040503050406030204" pitchFamily="18" charset="0"/>
              </a:rPr>
              <a:t>These are alerts</a:t>
            </a:r>
          </a:p>
          <a:p>
            <a:pPr marL="800100" lvl="1" indent="-342900">
              <a:buFont typeface="Arial" panose="020B0604020202020204" pitchFamily="34" charset="0"/>
              <a:buChar char="•"/>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Examples of Alerts: </a:t>
            </a:r>
          </a:p>
          <a:p>
            <a:pPr marL="1257300" lvl="2" indent="-342900">
              <a:buFont typeface="Arial" panose="020B0604020202020204" pitchFamily="34" charset="0"/>
              <a:buChar char="•"/>
              <a:defRPr/>
            </a:pPr>
            <a:r>
              <a:rPr lang="en-US" sz="2000" dirty="0">
                <a:solidFill>
                  <a:prstClr val="black"/>
                </a:solidFill>
                <a:latin typeface="Cambria" panose="02040503050406030204" pitchFamily="18" charset="0"/>
                <a:ea typeface="Cambria" panose="02040503050406030204" pitchFamily="18" charset="0"/>
              </a:rPr>
              <a:t>Certain medical conditions</a:t>
            </a:r>
          </a:p>
          <a:p>
            <a:pPr marL="1257300" lvl="2" indent="-342900">
              <a:buFont typeface="Arial" panose="020B0604020202020204" pitchFamily="34" charset="0"/>
              <a:buChar char="•"/>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Campus barring</a:t>
            </a:r>
          </a:p>
          <a:p>
            <a:pPr marL="1257300" lvl="2" indent="-342900">
              <a:buFont typeface="Arial" panose="020B0604020202020204" pitchFamily="34" charset="0"/>
              <a:buChar char="•"/>
              <a:defRPr/>
            </a:pPr>
            <a:r>
              <a:rPr lang="en-US" sz="2000" dirty="0">
                <a:solidFill>
                  <a:prstClr val="black"/>
                </a:solidFill>
                <a:latin typeface="Cambria" panose="02040503050406030204" pitchFamily="18" charset="0"/>
                <a:ea typeface="Cambria" panose="02040503050406030204" pitchFamily="18" charset="0"/>
              </a:rPr>
              <a:t>Restraining Orders</a:t>
            </a:r>
          </a:p>
          <a:p>
            <a:pPr marL="1257300" lvl="2" indent="-342900">
              <a:buFont typeface="Arial" panose="020B0604020202020204" pitchFamily="34" charset="0"/>
              <a:buChar char="•"/>
              <a:defRPr/>
            </a:pPr>
            <a:r>
              <a:rPr kumimoji="0" lang="en-US" sz="2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Ect</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p>
        </p:txBody>
      </p:sp>
      <p:pic>
        <p:nvPicPr>
          <p:cNvPr id="7" name="Picture 6">
            <a:extLst>
              <a:ext uri="{FF2B5EF4-FFF2-40B4-BE49-F238E27FC236}">
                <a16:creationId xmlns:a16="http://schemas.microsoft.com/office/drawing/2014/main" id="{B03B67D1-5A40-40FF-5C6C-74EC086E9E86}"/>
              </a:ext>
            </a:extLst>
          </p:cNvPr>
          <p:cNvPicPr>
            <a:picLocks noChangeAspect="1"/>
          </p:cNvPicPr>
          <p:nvPr/>
        </p:nvPicPr>
        <p:blipFill>
          <a:blip r:embed="rId3"/>
          <a:stretch>
            <a:fillRect/>
          </a:stretch>
        </p:blipFill>
        <p:spPr>
          <a:xfrm>
            <a:off x="1824916" y="2271111"/>
            <a:ext cx="6819900" cy="895350"/>
          </a:xfrm>
          <a:prstGeom prst="rect">
            <a:avLst/>
          </a:prstGeom>
        </p:spPr>
      </p:pic>
      <p:sp>
        <p:nvSpPr>
          <p:cNvPr id="8" name="Oval 7">
            <a:extLst>
              <a:ext uri="{FF2B5EF4-FFF2-40B4-BE49-F238E27FC236}">
                <a16:creationId xmlns:a16="http://schemas.microsoft.com/office/drawing/2014/main" id="{5B929935-EA05-1B6F-974C-74984041F054}"/>
              </a:ext>
            </a:extLst>
          </p:cNvPr>
          <p:cNvSpPr/>
          <p:nvPr/>
        </p:nvSpPr>
        <p:spPr>
          <a:xfrm>
            <a:off x="3400148" y="2317072"/>
            <a:ext cx="1704512" cy="523782"/>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2089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1" y="0"/>
            <a:ext cx="12191999"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solidFill>
                  <a:srgbClr val="640D0D"/>
                </a:solidFill>
                <a:latin typeface="Cambria" panose="02040503050406030204" pitchFamily="18" charset="0"/>
                <a:ea typeface="Cambria" panose="02040503050406030204" pitchFamily="18" charset="0"/>
                <a:cs typeface="Verdana"/>
              </a:rPr>
              <a:t>Navigating Evolv Review: </a:t>
            </a:r>
            <a:r>
              <a:rPr lang="en-US" sz="4800" b="1" dirty="0" err="1">
                <a:solidFill>
                  <a:srgbClr val="640D0D"/>
                </a:solidFill>
                <a:latin typeface="Cambria" panose="02040503050406030204" pitchFamily="18" charset="0"/>
                <a:ea typeface="Cambria" panose="02040503050406030204" pitchFamily="18" charset="0"/>
                <a:cs typeface="Verdana"/>
              </a:rPr>
              <a:t>Evolv’s</a:t>
            </a:r>
            <a:r>
              <a:rPr lang="en-US" sz="4800" b="1" dirty="0">
                <a:solidFill>
                  <a:srgbClr val="640D0D"/>
                </a:solidFill>
                <a:latin typeface="Cambria" panose="02040503050406030204" pitchFamily="18" charset="0"/>
                <a:ea typeface="Cambria" panose="02040503050406030204" pitchFamily="18" charset="0"/>
                <a:cs typeface="Verdana"/>
              </a:rPr>
              <a:t> Layout</a:t>
            </a:r>
          </a:p>
        </p:txBody>
      </p:sp>
      <p:sp>
        <p:nvSpPr>
          <p:cNvPr id="6" name="TextBox 1"/>
          <p:cNvSpPr txBox="1"/>
          <p:nvPr/>
        </p:nvSpPr>
        <p:spPr>
          <a:xfrm>
            <a:off x="470254" y="1253024"/>
            <a:ext cx="4900736"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Different Parts of the Landing Page:</a:t>
            </a:r>
          </a:p>
        </p:txBody>
      </p:sp>
      <p:pic>
        <p:nvPicPr>
          <p:cNvPr id="7" name="Picture 6">
            <a:extLst>
              <a:ext uri="{FF2B5EF4-FFF2-40B4-BE49-F238E27FC236}">
                <a16:creationId xmlns:a16="http://schemas.microsoft.com/office/drawing/2014/main" id="{35ACE1D4-86E3-CEC6-4393-17AA17856121}"/>
              </a:ext>
            </a:extLst>
          </p:cNvPr>
          <p:cNvPicPr>
            <a:picLocks noChangeAspect="1"/>
          </p:cNvPicPr>
          <p:nvPr/>
        </p:nvPicPr>
        <p:blipFill>
          <a:blip r:embed="rId3"/>
          <a:stretch>
            <a:fillRect/>
          </a:stretch>
        </p:blipFill>
        <p:spPr>
          <a:xfrm>
            <a:off x="6189184" y="1953086"/>
            <a:ext cx="5681162" cy="3853090"/>
          </a:xfrm>
          <a:prstGeom prst="rect">
            <a:avLst/>
          </a:prstGeom>
        </p:spPr>
      </p:pic>
      <p:pic>
        <p:nvPicPr>
          <p:cNvPr id="9" name="Picture 8">
            <a:extLst>
              <a:ext uri="{FF2B5EF4-FFF2-40B4-BE49-F238E27FC236}">
                <a16:creationId xmlns:a16="http://schemas.microsoft.com/office/drawing/2014/main" id="{70AFE576-C822-E6A8-10F4-65A592DA32A3}"/>
              </a:ext>
            </a:extLst>
          </p:cNvPr>
          <p:cNvPicPr>
            <a:picLocks noChangeAspect="1"/>
          </p:cNvPicPr>
          <p:nvPr/>
        </p:nvPicPr>
        <p:blipFill>
          <a:blip r:embed="rId4"/>
          <a:stretch>
            <a:fillRect/>
          </a:stretch>
        </p:blipFill>
        <p:spPr>
          <a:xfrm>
            <a:off x="245310" y="1953086"/>
            <a:ext cx="5495278" cy="3886053"/>
          </a:xfrm>
          <a:prstGeom prst="rect">
            <a:avLst/>
          </a:prstGeom>
        </p:spPr>
      </p:pic>
    </p:spTree>
    <p:extLst>
      <p:ext uri="{BB962C8B-B14F-4D97-AF65-F5344CB8AC3E}">
        <p14:creationId xmlns:p14="http://schemas.microsoft.com/office/powerpoint/2010/main" val="4284043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1" y="0"/>
            <a:ext cx="12191999"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solidFill>
                  <a:srgbClr val="640D0D"/>
                </a:solidFill>
                <a:latin typeface="Cambria" panose="02040503050406030204" pitchFamily="18" charset="0"/>
                <a:ea typeface="Cambria" panose="02040503050406030204" pitchFamily="18" charset="0"/>
                <a:cs typeface="Verdana"/>
              </a:rPr>
              <a:t>Navigating Evolv Review: </a:t>
            </a:r>
            <a:r>
              <a:rPr lang="en-US" sz="4800" b="1" dirty="0" err="1">
                <a:solidFill>
                  <a:srgbClr val="640D0D"/>
                </a:solidFill>
                <a:latin typeface="Cambria" panose="02040503050406030204" pitchFamily="18" charset="0"/>
                <a:ea typeface="Cambria" panose="02040503050406030204" pitchFamily="18" charset="0"/>
                <a:cs typeface="Verdana"/>
              </a:rPr>
              <a:t>Evolv’s</a:t>
            </a:r>
            <a:r>
              <a:rPr lang="en-US" sz="4800" b="1" dirty="0">
                <a:solidFill>
                  <a:srgbClr val="640D0D"/>
                </a:solidFill>
                <a:latin typeface="Cambria" panose="02040503050406030204" pitchFamily="18" charset="0"/>
                <a:ea typeface="Cambria" panose="02040503050406030204" pitchFamily="18" charset="0"/>
                <a:cs typeface="Verdana"/>
              </a:rPr>
              <a:t> Layout</a:t>
            </a:r>
          </a:p>
        </p:txBody>
      </p:sp>
      <p:sp>
        <p:nvSpPr>
          <p:cNvPr id="6" name="TextBox 1"/>
          <p:cNvSpPr txBox="1"/>
          <p:nvPr/>
        </p:nvSpPr>
        <p:spPr>
          <a:xfrm>
            <a:off x="470254" y="1253024"/>
            <a:ext cx="4900736"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Different Parts of the Landing Page:</a:t>
            </a:r>
          </a:p>
        </p:txBody>
      </p:sp>
      <p:pic>
        <p:nvPicPr>
          <p:cNvPr id="22" name="Picture 21">
            <a:extLst>
              <a:ext uri="{FF2B5EF4-FFF2-40B4-BE49-F238E27FC236}">
                <a16:creationId xmlns:a16="http://schemas.microsoft.com/office/drawing/2014/main" id="{1E0BB9C4-0752-979B-DE35-7548C058BD0C}"/>
              </a:ext>
            </a:extLst>
          </p:cNvPr>
          <p:cNvPicPr>
            <a:picLocks noChangeAspect="1"/>
          </p:cNvPicPr>
          <p:nvPr/>
        </p:nvPicPr>
        <p:blipFill>
          <a:blip r:embed="rId3"/>
          <a:stretch>
            <a:fillRect/>
          </a:stretch>
        </p:blipFill>
        <p:spPr>
          <a:xfrm>
            <a:off x="68666" y="2058821"/>
            <a:ext cx="6287103" cy="3336707"/>
          </a:xfrm>
          <a:prstGeom prst="rect">
            <a:avLst/>
          </a:prstGeom>
        </p:spPr>
      </p:pic>
      <p:pic>
        <p:nvPicPr>
          <p:cNvPr id="24" name="Picture 23">
            <a:extLst>
              <a:ext uri="{FF2B5EF4-FFF2-40B4-BE49-F238E27FC236}">
                <a16:creationId xmlns:a16="http://schemas.microsoft.com/office/drawing/2014/main" id="{45A88EAF-B8FE-4005-B4DF-50902F636A26}"/>
              </a:ext>
            </a:extLst>
          </p:cNvPr>
          <p:cNvPicPr>
            <a:picLocks noChangeAspect="1"/>
          </p:cNvPicPr>
          <p:nvPr/>
        </p:nvPicPr>
        <p:blipFill>
          <a:blip r:embed="rId4"/>
          <a:stretch>
            <a:fillRect/>
          </a:stretch>
        </p:blipFill>
        <p:spPr>
          <a:xfrm>
            <a:off x="6551920" y="2043397"/>
            <a:ext cx="5443928" cy="3521095"/>
          </a:xfrm>
          <a:prstGeom prst="rect">
            <a:avLst/>
          </a:prstGeom>
        </p:spPr>
      </p:pic>
    </p:spTree>
    <p:extLst>
      <p:ext uri="{BB962C8B-B14F-4D97-AF65-F5344CB8AC3E}">
        <p14:creationId xmlns:p14="http://schemas.microsoft.com/office/powerpoint/2010/main" val="4759091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1" y="0"/>
            <a:ext cx="12191999"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solidFill>
                  <a:srgbClr val="640D0D"/>
                </a:solidFill>
                <a:latin typeface="Cambria" panose="02040503050406030204" pitchFamily="18" charset="0"/>
                <a:ea typeface="Cambria" panose="02040503050406030204" pitchFamily="18" charset="0"/>
                <a:cs typeface="Verdana"/>
              </a:rPr>
              <a:t>Navigating Evolv Review: </a:t>
            </a:r>
            <a:r>
              <a:rPr lang="en-US" sz="4800" b="1" dirty="0" err="1">
                <a:solidFill>
                  <a:srgbClr val="640D0D"/>
                </a:solidFill>
                <a:latin typeface="Cambria" panose="02040503050406030204" pitchFamily="18" charset="0"/>
                <a:ea typeface="Cambria" panose="02040503050406030204" pitchFamily="18" charset="0"/>
                <a:cs typeface="Verdana"/>
              </a:rPr>
              <a:t>Evolv’s</a:t>
            </a:r>
            <a:r>
              <a:rPr lang="en-US" sz="4800" b="1" dirty="0">
                <a:solidFill>
                  <a:srgbClr val="640D0D"/>
                </a:solidFill>
                <a:latin typeface="Cambria" panose="02040503050406030204" pitchFamily="18" charset="0"/>
                <a:ea typeface="Cambria" panose="02040503050406030204" pitchFamily="18" charset="0"/>
                <a:cs typeface="Verdana"/>
              </a:rPr>
              <a:t> Layout</a:t>
            </a:r>
          </a:p>
        </p:txBody>
      </p:sp>
      <p:pic>
        <p:nvPicPr>
          <p:cNvPr id="7" name="Picture 6">
            <a:extLst>
              <a:ext uri="{FF2B5EF4-FFF2-40B4-BE49-F238E27FC236}">
                <a16:creationId xmlns:a16="http://schemas.microsoft.com/office/drawing/2014/main" id="{7B13057F-0B90-F2CE-EA88-CB01FC936A64}"/>
              </a:ext>
            </a:extLst>
          </p:cNvPr>
          <p:cNvPicPr>
            <a:picLocks noChangeAspect="1"/>
          </p:cNvPicPr>
          <p:nvPr/>
        </p:nvPicPr>
        <p:blipFill>
          <a:blip r:embed="rId3"/>
          <a:stretch>
            <a:fillRect/>
          </a:stretch>
        </p:blipFill>
        <p:spPr>
          <a:xfrm>
            <a:off x="470254" y="1902899"/>
            <a:ext cx="5078842" cy="4176944"/>
          </a:xfrm>
          <a:prstGeom prst="rect">
            <a:avLst/>
          </a:prstGeom>
        </p:spPr>
      </p:pic>
      <p:pic>
        <p:nvPicPr>
          <p:cNvPr id="10" name="Picture 9">
            <a:extLst>
              <a:ext uri="{FF2B5EF4-FFF2-40B4-BE49-F238E27FC236}">
                <a16:creationId xmlns:a16="http://schemas.microsoft.com/office/drawing/2014/main" id="{6FA165DD-D73C-1235-9C04-8AC050F3A04C}"/>
              </a:ext>
            </a:extLst>
          </p:cNvPr>
          <p:cNvPicPr>
            <a:picLocks noChangeAspect="1"/>
          </p:cNvPicPr>
          <p:nvPr/>
        </p:nvPicPr>
        <p:blipFill>
          <a:blip r:embed="rId4"/>
          <a:stretch>
            <a:fillRect/>
          </a:stretch>
        </p:blipFill>
        <p:spPr>
          <a:xfrm>
            <a:off x="6131161" y="1980279"/>
            <a:ext cx="5110954" cy="4099564"/>
          </a:xfrm>
          <a:prstGeom prst="rect">
            <a:avLst/>
          </a:prstGeom>
        </p:spPr>
      </p:pic>
    </p:spTree>
    <p:extLst>
      <p:ext uri="{BB962C8B-B14F-4D97-AF65-F5344CB8AC3E}">
        <p14:creationId xmlns:p14="http://schemas.microsoft.com/office/powerpoint/2010/main" val="4197532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1" y="0"/>
            <a:ext cx="12191999"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solidFill>
                  <a:srgbClr val="640D0D"/>
                </a:solidFill>
                <a:latin typeface="Cambria" panose="02040503050406030204" pitchFamily="18" charset="0"/>
                <a:ea typeface="Cambria" panose="02040503050406030204" pitchFamily="18" charset="0"/>
                <a:cs typeface="Verdana"/>
              </a:rPr>
              <a:t>Navigating Evolv Review: </a:t>
            </a:r>
            <a:r>
              <a:rPr lang="en-US" sz="4800" b="1" dirty="0" err="1">
                <a:solidFill>
                  <a:srgbClr val="640D0D"/>
                </a:solidFill>
                <a:latin typeface="Cambria" panose="02040503050406030204" pitchFamily="18" charset="0"/>
                <a:ea typeface="Cambria" panose="02040503050406030204" pitchFamily="18" charset="0"/>
                <a:cs typeface="Verdana"/>
              </a:rPr>
              <a:t>Evolv’s</a:t>
            </a:r>
            <a:r>
              <a:rPr lang="en-US" sz="4800" b="1" dirty="0">
                <a:solidFill>
                  <a:srgbClr val="640D0D"/>
                </a:solidFill>
                <a:latin typeface="Cambria" panose="02040503050406030204" pitchFamily="18" charset="0"/>
                <a:ea typeface="Cambria" panose="02040503050406030204" pitchFamily="18" charset="0"/>
                <a:cs typeface="Verdana"/>
              </a:rPr>
              <a:t> Layout</a:t>
            </a:r>
          </a:p>
        </p:txBody>
      </p:sp>
      <p:sp>
        <p:nvSpPr>
          <p:cNvPr id="5" name="TextBox 4">
            <a:extLst>
              <a:ext uri="{FF2B5EF4-FFF2-40B4-BE49-F238E27FC236}">
                <a16:creationId xmlns:a16="http://schemas.microsoft.com/office/drawing/2014/main" id="{126BFC52-FBFC-2D8E-3587-387A5B6AA820}"/>
              </a:ext>
            </a:extLst>
          </p:cNvPr>
          <p:cNvSpPr txBox="1"/>
          <p:nvPr/>
        </p:nvSpPr>
        <p:spPr>
          <a:xfrm>
            <a:off x="544497" y="1138107"/>
            <a:ext cx="11141476" cy="1477328"/>
          </a:xfrm>
          <a:prstGeom prst="rect">
            <a:avLst/>
          </a:prstGeom>
          <a:noFill/>
        </p:spPr>
        <p:txBody>
          <a:bodyPr wrap="square" rtlCol="0">
            <a:spAutoFit/>
          </a:bodyPr>
          <a:lstStyle/>
          <a:p>
            <a:r>
              <a:rPr lang="en-US" b="1" u="sng" dirty="0">
                <a:latin typeface="Cambria" panose="02040503050406030204" pitchFamily="18" charset="0"/>
                <a:ea typeface="Cambria" panose="02040503050406030204" pitchFamily="18" charset="0"/>
              </a:rPr>
              <a:t>Staff Alerts</a:t>
            </a:r>
          </a:p>
          <a:p>
            <a:endParaRPr lang="en-US" b="1" u="sng" dirty="0">
              <a:latin typeface="Cambria" panose="02040503050406030204" pitchFamily="18" charset="0"/>
              <a:ea typeface="Cambria" panose="02040503050406030204" pitchFamily="18" charset="0"/>
            </a:endParaRPr>
          </a:p>
          <a:p>
            <a:r>
              <a:rPr lang="en-US" dirty="0">
                <a:latin typeface="Cambria" panose="02040503050406030204" pitchFamily="18" charset="0"/>
                <a:ea typeface="Cambria" panose="02040503050406030204" pitchFamily="18" charset="0"/>
              </a:rPr>
              <a:t>There is a second type of “Alert” in Evolv, this alert is part of the Internal Messaging System</a:t>
            </a:r>
          </a:p>
          <a:p>
            <a:pPr marL="285750" indent="-285750">
              <a:buFont typeface="Arial" panose="020B0604020202020204" pitchFamily="34" charset="0"/>
              <a:buChar char="•"/>
            </a:pPr>
            <a:r>
              <a:rPr lang="en-US" dirty="0">
                <a:latin typeface="Cambria" panose="02040503050406030204" pitchFamily="18" charset="0"/>
                <a:ea typeface="Cambria" panose="02040503050406030204" pitchFamily="18" charset="0"/>
              </a:rPr>
              <a:t>Staff will receive alerts, and a numbered notification will show in the top right of the screen on a bell. </a:t>
            </a:r>
          </a:p>
          <a:p>
            <a:pPr marL="285750" indent="-285750">
              <a:buFont typeface="Arial" panose="020B0604020202020204" pitchFamily="34" charset="0"/>
              <a:buChar char="•"/>
            </a:pPr>
            <a:r>
              <a:rPr lang="en-US" dirty="0">
                <a:latin typeface="Cambria" panose="02040503050406030204" pitchFamily="18" charset="0"/>
                <a:ea typeface="Cambria" panose="02040503050406030204" pitchFamily="18" charset="0"/>
              </a:rPr>
              <a:t>Alerts can be sent from a supervisor, other staff members, or automatically from the system</a:t>
            </a:r>
          </a:p>
        </p:txBody>
      </p:sp>
      <p:pic>
        <p:nvPicPr>
          <p:cNvPr id="8" name="Picture 7">
            <a:extLst>
              <a:ext uri="{FF2B5EF4-FFF2-40B4-BE49-F238E27FC236}">
                <a16:creationId xmlns:a16="http://schemas.microsoft.com/office/drawing/2014/main" id="{E6F19D53-1A16-5E8E-7075-D23512DEB0BC}"/>
              </a:ext>
            </a:extLst>
          </p:cNvPr>
          <p:cNvPicPr>
            <a:picLocks noChangeAspect="1"/>
          </p:cNvPicPr>
          <p:nvPr/>
        </p:nvPicPr>
        <p:blipFill>
          <a:blip r:embed="rId3"/>
          <a:stretch>
            <a:fillRect/>
          </a:stretch>
        </p:blipFill>
        <p:spPr>
          <a:xfrm>
            <a:off x="0" y="2786128"/>
            <a:ext cx="12192000" cy="919792"/>
          </a:xfrm>
          <a:prstGeom prst="rect">
            <a:avLst/>
          </a:prstGeom>
        </p:spPr>
      </p:pic>
      <p:sp>
        <p:nvSpPr>
          <p:cNvPr id="9" name="Oval 8">
            <a:extLst>
              <a:ext uri="{FF2B5EF4-FFF2-40B4-BE49-F238E27FC236}">
                <a16:creationId xmlns:a16="http://schemas.microsoft.com/office/drawing/2014/main" id="{D667BF5F-B3D5-5E73-FAF9-866FF088179F}"/>
              </a:ext>
            </a:extLst>
          </p:cNvPr>
          <p:cNvSpPr/>
          <p:nvPr/>
        </p:nvSpPr>
        <p:spPr>
          <a:xfrm>
            <a:off x="11114845" y="2580934"/>
            <a:ext cx="1077155" cy="1124742"/>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D0C55CB-1F6E-ED23-F6B7-316418425B16}"/>
              </a:ext>
            </a:extLst>
          </p:cNvPr>
          <p:cNvSpPr txBox="1"/>
          <p:nvPr/>
        </p:nvSpPr>
        <p:spPr>
          <a:xfrm>
            <a:off x="525260" y="3863552"/>
            <a:ext cx="11141476" cy="369332"/>
          </a:xfrm>
          <a:prstGeom prst="rect">
            <a:avLst/>
          </a:prstGeom>
          <a:noFill/>
        </p:spPr>
        <p:txBody>
          <a:bodyPr wrap="square" rtlCol="0">
            <a:spAutoFit/>
          </a:bodyPr>
          <a:lstStyle/>
          <a:p>
            <a:r>
              <a:rPr lang="en-US" dirty="0">
                <a:latin typeface="Cambria" panose="02040503050406030204" pitchFamily="18" charset="0"/>
                <a:ea typeface="Cambria" panose="02040503050406030204" pitchFamily="18" charset="0"/>
              </a:rPr>
              <a:t>Click on the bell, the alert notification box will open, then click the message link</a:t>
            </a:r>
          </a:p>
        </p:txBody>
      </p:sp>
      <p:pic>
        <p:nvPicPr>
          <p:cNvPr id="14" name="Picture 13">
            <a:extLst>
              <a:ext uri="{FF2B5EF4-FFF2-40B4-BE49-F238E27FC236}">
                <a16:creationId xmlns:a16="http://schemas.microsoft.com/office/drawing/2014/main" id="{EEB20247-F4BC-605D-3239-CE653196D6CA}"/>
              </a:ext>
            </a:extLst>
          </p:cNvPr>
          <p:cNvPicPr>
            <a:picLocks noChangeAspect="1"/>
          </p:cNvPicPr>
          <p:nvPr/>
        </p:nvPicPr>
        <p:blipFill>
          <a:blip r:embed="rId4"/>
          <a:stretch>
            <a:fillRect/>
          </a:stretch>
        </p:blipFill>
        <p:spPr>
          <a:xfrm>
            <a:off x="907048" y="4390516"/>
            <a:ext cx="8924925" cy="1866900"/>
          </a:xfrm>
          <a:prstGeom prst="rect">
            <a:avLst/>
          </a:prstGeom>
        </p:spPr>
      </p:pic>
      <p:sp>
        <p:nvSpPr>
          <p:cNvPr id="15" name="Arrow: Left 14">
            <a:extLst>
              <a:ext uri="{FF2B5EF4-FFF2-40B4-BE49-F238E27FC236}">
                <a16:creationId xmlns:a16="http://schemas.microsoft.com/office/drawing/2014/main" id="{8E97DDCE-4CC3-CEFE-DE19-A1B39E148F6C}"/>
              </a:ext>
            </a:extLst>
          </p:cNvPr>
          <p:cNvSpPr/>
          <p:nvPr/>
        </p:nvSpPr>
        <p:spPr>
          <a:xfrm>
            <a:off x="3790764" y="5171998"/>
            <a:ext cx="674703" cy="346229"/>
          </a:xfrm>
          <a:prstGeom prst="lef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4251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1" y="0"/>
            <a:ext cx="12191999"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solidFill>
                  <a:srgbClr val="640D0D"/>
                </a:solidFill>
                <a:latin typeface="Cambria" panose="02040503050406030204" pitchFamily="18" charset="0"/>
                <a:ea typeface="Cambria" panose="02040503050406030204" pitchFamily="18" charset="0"/>
                <a:cs typeface="Verdana"/>
              </a:rPr>
              <a:t>Navigating Evolv Review: </a:t>
            </a:r>
            <a:r>
              <a:rPr lang="en-US" sz="4800" b="1" dirty="0" err="1">
                <a:solidFill>
                  <a:srgbClr val="640D0D"/>
                </a:solidFill>
                <a:latin typeface="Cambria" panose="02040503050406030204" pitchFamily="18" charset="0"/>
                <a:ea typeface="Cambria" panose="02040503050406030204" pitchFamily="18" charset="0"/>
                <a:cs typeface="Verdana"/>
              </a:rPr>
              <a:t>Evolv’s</a:t>
            </a:r>
            <a:r>
              <a:rPr lang="en-US" sz="4800" b="1" dirty="0">
                <a:solidFill>
                  <a:srgbClr val="640D0D"/>
                </a:solidFill>
                <a:latin typeface="Cambria" panose="02040503050406030204" pitchFamily="18" charset="0"/>
                <a:ea typeface="Cambria" panose="02040503050406030204" pitchFamily="18" charset="0"/>
                <a:cs typeface="Verdana"/>
              </a:rPr>
              <a:t> Layout</a:t>
            </a:r>
          </a:p>
        </p:txBody>
      </p:sp>
      <p:sp>
        <p:nvSpPr>
          <p:cNvPr id="5" name="TextBox 4">
            <a:extLst>
              <a:ext uri="{FF2B5EF4-FFF2-40B4-BE49-F238E27FC236}">
                <a16:creationId xmlns:a16="http://schemas.microsoft.com/office/drawing/2014/main" id="{126BFC52-FBFC-2D8E-3587-387A5B6AA820}"/>
              </a:ext>
            </a:extLst>
          </p:cNvPr>
          <p:cNvSpPr txBox="1"/>
          <p:nvPr/>
        </p:nvSpPr>
        <p:spPr>
          <a:xfrm>
            <a:off x="544497" y="1138107"/>
            <a:ext cx="3139736" cy="2308324"/>
          </a:xfrm>
          <a:prstGeom prst="rect">
            <a:avLst/>
          </a:prstGeom>
          <a:noFill/>
        </p:spPr>
        <p:txBody>
          <a:bodyPr wrap="square" rtlCol="0">
            <a:spAutoFit/>
          </a:bodyPr>
          <a:lstStyle/>
          <a:p>
            <a:r>
              <a:rPr lang="en-US" b="1" u="sng" dirty="0">
                <a:latin typeface="Cambria" panose="02040503050406030204" pitchFamily="18" charset="0"/>
                <a:ea typeface="Cambria" panose="02040503050406030204" pitchFamily="18" charset="0"/>
              </a:rPr>
              <a:t>Staff Alerts:</a:t>
            </a:r>
          </a:p>
          <a:p>
            <a:endParaRPr lang="en-US" b="1" u="sng" dirty="0">
              <a:latin typeface="Cambria" panose="02040503050406030204" pitchFamily="18" charset="0"/>
              <a:ea typeface="Cambria" panose="02040503050406030204" pitchFamily="18" charset="0"/>
            </a:endParaRPr>
          </a:p>
          <a:p>
            <a:r>
              <a:rPr lang="en-US" dirty="0">
                <a:latin typeface="Cambria" panose="02040503050406030204" pitchFamily="18" charset="0"/>
                <a:ea typeface="Cambria" panose="02040503050406030204" pitchFamily="18" charset="0"/>
              </a:rPr>
              <a:t>The window will open and display the message from the alert window. In this example, it shows the overdue tasks for a certain patient. </a:t>
            </a:r>
          </a:p>
          <a:p>
            <a:endParaRPr lang="en-US" b="1" u="sng" dirty="0">
              <a:latin typeface="Cambria" panose="02040503050406030204" pitchFamily="18" charset="0"/>
              <a:ea typeface="Cambria" panose="02040503050406030204" pitchFamily="18" charset="0"/>
            </a:endParaRPr>
          </a:p>
        </p:txBody>
      </p:sp>
      <p:pic>
        <p:nvPicPr>
          <p:cNvPr id="7" name="Picture 6">
            <a:extLst>
              <a:ext uri="{FF2B5EF4-FFF2-40B4-BE49-F238E27FC236}">
                <a16:creationId xmlns:a16="http://schemas.microsoft.com/office/drawing/2014/main" id="{6CF9962F-6060-75A5-A048-45003EBCD6A1}"/>
              </a:ext>
            </a:extLst>
          </p:cNvPr>
          <p:cNvPicPr>
            <a:picLocks noChangeAspect="1"/>
          </p:cNvPicPr>
          <p:nvPr/>
        </p:nvPicPr>
        <p:blipFill>
          <a:blip r:embed="rId3"/>
          <a:stretch>
            <a:fillRect/>
          </a:stretch>
        </p:blipFill>
        <p:spPr>
          <a:xfrm>
            <a:off x="3817398" y="1537064"/>
            <a:ext cx="7830105" cy="3783871"/>
          </a:xfrm>
          <a:prstGeom prst="rect">
            <a:avLst/>
          </a:prstGeom>
        </p:spPr>
      </p:pic>
      <p:sp>
        <p:nvSpPr>
          <p:cNvPr id="10" name="Arrow: Right 9">
            <a:extLst>
              <a:ext uri="{FF2B5EF4-FFF2-40B4-BE49-F238E27FC236}">
                <a16:creationId xmlns:a16="http://schemas.microsoft.com/office/drawing/2014/main" id="{114536B9-CF0D-A959-33C8-CDA7CFD81D32}"/>
              </a:ext>
            </a:extLst>
          </p:cNvPr>
          <p:cNvSpPr/>
          <p:nvPr/>
        </p:nvSpPr>
        <p:spPr>
          <a:xfrm>
            <a:off x="3829975" y="4279037"/>
            <a:ext cx="930676" cy="656947"/>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8113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1" y="0"/>
            <a:ext cx="12191999"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solidFill>
                  <a:srgbClr val="640D0D"/>
                </a:solidFill>
                <a:latin typeface="Cambria" panose="02040503050406030204" pitchFamily="18" charset="0"/>
                <a:ea typeface="Cambria" panose="02040503050406030204" pitchFamily="18" charset="0"/>
                <a:cs typeface="Verdana"/>
              </a:rPr>
              <a:t>Navigating Evolv Review: </a:t>
            </a:r>
            <a:r>
              <a:rPr lang="en-US" sz="4800" b="1" dirty="0" err="1">
                <a:solidFill>
                  <a:srgbClr val="640D0D"/>
                </a:solidFill>
                <a:latin typeface="Cambria" panose="02040503050406030204" pitchFamily="18" charset="0"/>
                <a:ea typeface="Cambria" panose="02040503050406030204" pitchFamily="18" charset="0"/>
                <a:cs typeface="Verdana"/>
              </a:rPr>
              <a:t>Evolv’s</a:t>
            </a:r>
            <a:r>
              <a:rPr lang="en-US" sz="4800" b="1" dirty="0">
                <a:solidFill>
                  <a:srgbClr val="640D0D"/>
                </a:solidFill>
                <a:latin typeface="Cambria" panose="02040503050406030204" pitchFamily="18" charset="0"/>
                <a:ea typeface="Cambria" panose="02040503050406030204" pitchFamily="18" charset="0"/>
                <a:cs typeface="Verdana"/>
              </a:rPr>
              <a:t> Layout</a:t>
            </a:r>
          </a:p>
        </p:txBody>
      </p:sp>
      <p:sp>
        <p:nvSpPr>
          <p:cNvPr id="5" name="TextBox 4">
            <a:extLst>
              <a:ext uri="{FF2B5EF4-FFF2-40B4-BE49-F238E27FC236}">
                <a16:creationId xmlns:a16="http://schemas.microsoft.com/office/drawing/2014/main" id="{126BFC52-FBFC-2D8E-3587-387A5B6AA820}"/>
              </a:ext>
            </a:extLst>
          </p:cNvPr>
          <p:cNvSpPr txBox="1"/>
          <p:nvPr/>
        </p:nvSpPr>
        <p:spPr>
          <a:xfrm>
            <a:off x="544496" y="1138107"/>
            <a:ext cx="7321119" cy="1754326"/>
          </a:xfrm>
          <a:prstGeom prst="rect">
            <a:avLst/>
          </a:prstGeom>
          <a:noFill/>
        </p:spPr>
        <p:txBody>
          <a:bodyPr wrap="square" rtlCol="0">
            <a:spAutoFit/>
          </a:bodyPr>
          <a:lstStyle/>
          <a:p>
            <a:r>
              <a:rPr lang="en-US" b="1" u="sng" dirty="0">
                <a:latin typeface="Cambria" panose="02040503050406030204" pitchFamily="18" charset="0"/>
                <a:ea typeface="Cambria" panose="02040503050406030204" pitchFamily="18" charset="0"/>
              </a:rPr>
              <a:t>Staff Alerts:</a:t>
            </a:r>
          </a:p>
          <a:p>
            <a:endParaRPr lang="en-US" b="1" u="sng" dirty="0">
              <a:latin typeface="Cambria" panose="02040503050406030204" pitchFamily="18" charset="0"/>
              <a:ea typeface="Cambria" panose="02040503050406030204" pitchFamily="18" charset="0"/>
            </a:endParaRPr>
          </a:p>
          <a:p>
            <a:r>
              <a:rPr lang="en-US" dirty="0">
                <a:latin typeface="Cambria" panose="02040503050406030204" pitchFamily="18" charset="0"/>
                <a:ea typeface="Cambria" panose="02040503050406030204" pitchFamily="18" charset="0"/>
              </a:rPr>
              <a:t>Alerts can also be displayed in your “</a:t>
            </a:r>
            <a:r>
              <a:rPr lang="en-US" dirty="0" err="1">
                <a:latin typeface="Cambria" panose="02040503050406030204" pitchFamily="18" charset="0"/>
                <a:ea typeface="Cambria" panose="02040503050406030204" pitchFamily="18" charset="0"/>
              </a:rPr>
              <a:t>Homeview</a:t>
            </a:r>
            <a:r>
              <a:rPr lang="en-US" dirty="0">
                <a:latin typeface="Cambria" panose="02040503050406030204" pitchFamily="18" charset="0"/>
                <a:ea typeface="Cambria" panose="02040503050406030204" pitchFamily="18" charset="0"/>
              </a:rPr>
              <a:t>” by selecting the Alerts “widget”. This way any alerts you receive will be displayed each time you go into your </a:t>
            </a:r>
            <a:r>
              <a:rPr lang="en-US" dirty="0" err="1">
                <a:latin typeface="Cambria" panose="02040503050406030204" pitchFamily="18" charset="0"/>
                <a:ea typeface="Cambria" panose="02040503050406030204" pitchFamily="18" charset="0"/>
              </a:rPr>
              <a:t>Homeview</a:t>
            </a:r>
            <a:r>
              <a:rPr lang="en-US" dirty="0">
                <a:latin typeface="Cambria" panose="02040503050406030204" pitchFamily="18" charset="0"/>
                <a:ea typeface="Cambria" panose="02040503050406030204" pitchFamily="18" charset="0"/>
              </a:rPr>
              <a:t>. </a:t>
            </a:r>
          </a:p>
          <a:p>
            <a:endParaRPr lang="en-US" b="1" u="sng" dirty="0">
              <a:latin typeface="Cambria" panose="02040503050406030204" pitchFamily="18" charset="0"/>
              <a:ea typeface="Cambria" panose="02040503050406030204" pitchFamily="18" charset="0"/>
            </a:endParaRPr>
          </a:p>
        </p:txBody>
      </p:sp>
      <p:pic>
        <p:nvPicPr>
          <p:cNvPr id="8" name="Picture 7">
            <a:extLst>
              <a:ext uri="{FF2B5EF4-FFF2-40B4-BE49-F238E27FC236}">
                <a16:creationId xmlns:a16="http://schemas.microsoft.com/office/drawing/2014/main" id="{D22D1BB2-E639-AE12-815A-9897E5FA3D90}"/>
              </a:ext>
            </a:extLst>
          </p:cNvPr>
          <p:cNvPicPr>
            <a:picLocks noChangeAspect="1"/>
          </p:cNvPicPr>
          <p:nvPr/>
        </p:nvPicPr>
        <p:blipFill>
          <a:blip r:embed="rId3"/>
          <a:stretch>
            <a:fillRect/>
          </a:stretch>
        </p:blipFill>
        <p:spPr>
          <a:xfrm>
            <a:off x="2772654" y="2814768"/>
            <a:ext cx="8582025" cy="2905125"/>
          </a:xfrm>
          <a:prstGeom prst="rect">
            <a:avLst/>
          </a:prstGeom>
        </p:spPr>
      </p:pic>
    </p:spTree>
    <p:extLst>
      <p:ext uri="{BB962C8B-B14F-4D97-AF65-F5344CB8AC3E}">
        <p14:creationId xmlns:p14="http://schemas.microsoft.com/office/powerpoint/2010/main" val="8663237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1" y="0"/>
            <a:ext cx="12191999"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dirty="0">
                <a:solidFill>
                  <a:srgbClr val="640D0D"/>
                </a:solidFill>
                <a:latin typeface="Cambria" panose="02040503050406030204" pitchFamily="18" charset="0"/>
                <a:ea typeface="Cambria" panose="02040503050406030204" pitchFamily="18" charset="0"/>
                <a:cs typeface="Verdana"/>
              </a:rPr>
              <a:t>Navigating Evolv Review: Common Terms</a:t>
            </a:r>
          </a:p>
        </p:txBody>
      </p:sp>
      <p:sp>
        <p:nvSpPr>
          <p:cNvPr id="5" name="TextBox 4">
            <a:extLst>
              <a:ext uri="{FF2B5EF4-FFF2-40B4-BE49-F238E27FC236}">
                <a16:creationId xmlns:a16="http://schemas.microsoft.com/office/drawing/2014/main" id="{126BFC52-FBFC-2D8E-3587-387A5B6AA820}"/>
              </a:ext>
            </a:extLst>
          </p:cNvPr>
          <p:cNvSpPr txBox="1"/>
          <p:nvPr/>
        </p:nvSpPr>
        <p:spPr>
          <a:xfrm>
            <a:off x="544496" y="1138107"/>
            <a:ext cx="11067496" cy="3970318"/>
          </a:xfrm>
          <a:prstGeom prst="rect">
            <a:avLst/>
          </a:prstGeom>
          <a:noFill/>
        </p:spPr>
        <p:txBody>
          <a:bodyPr wrap="square" rtlCol="0">
            <a:spAutoFit/>
          </a:bodyPr>
          <a:lstStyle/>
          <a:p>
            <a:r>
              <a:rPr lang="en-US" b="1" u="sng" dirty="0">
                <a:latin typeface="Cambria" panose="02040503050406030204" pitchFamily="18" charset="0"/>
                <a:ea typeface="Cambria" panose="02040503050406030204" pitchFamily="18" charset="0"/>
              </a:rPr>
              <a:t>The Breadcrumb:</a:t>
            </a:r>
          </a:p>
          <a:p>
            <a:r>
              <a:rPr lang="en-US" dirty="0">
                <a:latin typeface="Cambria" panose="02040503050406030204" pitchFamily="18" charset="0"/>
                <a:ea typeface="Cambria" panose="02040503050406030204" pitchFamily="18" charset="0"/>
              </a:rPr>
              <a:t>Is the address for where you are in Evolv. This is important to share with Evolv Support if</a:t>
            </a:r>
          </a:p>
          <a:p>
            <a:r>
              <a:rPr lang="en-US" dirty="0">
                <a:latin typeface="Cambria" panose="02040503050406030204" pitchFamily="18" charset="0"/>
                <a:ea typeface="Cambria" panose="02040503050406030204" pitchFamily="18" charset="0"/>
              </a:rPr>
              <a:t>you ever need assistance. Some sub-modules in Evolv are named the same even though they are part of different Modules.</a:t>
            </a:r>
          </a:p>
          <a:p>
            <a:r>
              <a:rPr lang="en-US" dirty="0">
                <a:latin typeface="Cambria" panose="02040503050406030204" pitchFamily="18" charset="0"/>
                <a:ea typeface="Cambria" panose="02040503050406030204" pitchFamily="18" charset="0"/>
              </a:rPr>
              <a:t>Sharing the Breadcrumb with ensure Evolv Support is looking at the same thing you are.</a:t>
            </a:r>
          </a:p>
          <a:p>
            <a:endParaRPr lang="en-US" dirty="0">
              <a:latin typeface="Cambria" panose="02040503050406030204" pitchFamily="18" charset="0"/>
              <a:ea typeface="Cambria" panose="02040503050406030204" pitchFamily="18" charset="0"/>
            </a:endParaRPr>
          </a:p>
          <a:p>
            <a:r>
              <a:rPr lang="en-US" b="1" u="sng" dirty="0">
                <a:latin typeface="Cambria" panose="02040503050406030204" pitchFamily="18" charset="0"/>
                <a:ea typeface="Cambria" panose="02040503050406030204" pitchFamily="18" charset="0"/>
              </a:rPr>
              <a:t>Staff Alerts: </a:t>
            </a:r>
          </a:p>
          <a:p>
            <a:r>
              <a:rPr lang="en-US" dirty="0">
                <a:latin typeface="Cambria" panose="02040503050406030204" pitchFamily="18" charset="0"/>
                <a:ea typeface="Cambria" panose="02040503050406030204" pitchFamily="18" charset="0"/>
              </a:rPr>
              <a:t>You will receive different types of alerts at different times. Some alerts are direct messages from other staff</a:t>
            </a:r>
          </a:p>
          <a:p>
            <a:r>
              <a:rPr lang="en-US" dirty="0">
                <a:latin typeface="Cambria" panose="02040503050406030204" pitchFamily="18" charset="0"/>
                <a:ea typeface="Cambria" panose="02040503050406030204" pitchFamily="18" charset="0"/>
              </a:rPr>
              <a:t>while others are automated messages when you are assigned new clients or when certain tasks are assigned to you.</a:t>
            </a:r>
          </a:p>
          <a:p>
            <a:endParaRPr lang="en-US" dirty="0">
              <a:latin typeface="Cambria" panose="02040503050406030204" pitchFamily="18" charset="0"/>
              <a:ea typeface="Cambria" panose="02040503050406030204" pitchFamily="18" charset="0"/>
            </a:endParaRPr>
          </a:p>
          <a:p>
            <a:r>
              <a:rPr lang="en-US" dirty="0">
                <a:solidFill>
                  <a:srgbClr val="C00000"/>
                </a:solidFill>
                <a:latin typeface="Cambria" panose="02040503050406030204" pitchFamily="18" charset="0"/>
                <a:ea typeface="Cambria" panose="02040503050406030204" pitchFamily="18" charset="0"/>
              </a:rPr>
              <a:t>**Note**</a:t>
            </a:r>
          </a:p>
          <a:p>
            <a:r>
              <a:rPr lang="en-US" dirty="0">
                <a:latin typeface="Cambria" panose="02040503050406030204" pitchFamily="18" charset="0"/>
                <a:ea typeface="Cambria" panose="02040503050406030204" pitchFamily="18" charset="0"/>
              </a:rPr>
              <a:t>There are many different ways to get to the same area within Evolv. Navigating Evolv is a matter of personal preference. You may use whichever mode is easiest for you!</a:t>
            </a:r>
          </a:p>
        </p:txBody>
      </p:sp>
    </p:spTree>
    <p:extLst>
      <p:ext uri="{BB962C8B-B14F-4D97-AF65-F5344CB8AC3E}">
        <p14:creationId xmlns:p14="http://schemas.microsoft.com/office/powerpoint/2010/main" val="10168321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n-US"/>
          </a:p>
        </p:txBody>
      </p:sp>
      <p:pic>
        <p:nvPicPr>
          <p:cNvPr id="3" name="Picture 2"/>
          <p:cNvPicPr/>
          <p:nvPr/>
        </p:nvPicPr>
        <p:blipFill>
          <a:blip r:embed="rId2"/>
          <a:stretch>
            <a:fillRect/>
          </a:stretch>
        </p:blipFill>
        <p:spPr>
          <a:xfrm>
            <a:off x="0" y="0"/>
            <a:ext cx="12192000" cy="6858000"/>
          </a:xfrm>
          <a:prstGeom prst="rect">
            <a:avLst/>
          </a:prstGeom>
        </p:spPr>
      </p:pic>
      <p:sp>
        <p:nvSpPr>
          <p:cNvPr id="4" name="TextBox 3"/>
          <p:cNvSpPr txBox="1"/>
          <p:nvPr/>
        </p:nvSpPr>
        <p:spPr>
          <a:xfrm>
            <a:off x="1740310" y="1435510"/>
            <a:ext cx="8436077" cy="2554545"/>
          </a:xfrm>
          <a:prstGeom prst="rect">
            <a:avLst/>
          </a:prstGeom>
          <a:noFill/>
        </p:spPr>
        <p:txBody>
          <a:bodyPr wrap="square" rtlCol="0">
            <a:spAutoFit/>
          </a:bodyPr>
          <a:lstStyle/>
          <a:p>
            <a:pPr algn="ctr"/>
            <a:r>
              <a:rPr lang="en-US" sz="8000" b="1" dirty="0">
                <a:solidFill>
                  <a:srgbClr val="C00000"/>
                </a:solidFill>
              </a:rPr>
              <a:t>Thank you!</a:t>
            </a:r>
          </a:p>
          <a:p>
            <a:pPr algn="ctr"/>
            <a:r>
              <a:rPr lang="en-US" sz="8000" b="1" dirty="0">
                <a:solidFill>
                  <a:srgbClr val="C00000"/>
                </a:solidFill>
              </a:rPr>
              <a:t>Questions? </a:t>
            </a:r>
            <a:endParaRPr lang="es-PR" sz="8000" b="1" dirty="0">
              <a:solidFill>
                <a:srgbClr val="C00000"/>
              </a:solidFill>
            </a:endParaRPr>
          </a:p>
        </p:txBody>
      </p:sp>
    </p:spTree>
    <p:extLst>
      <p:ext uri="{BB962C8B-B14F-4D97-AF65-F5344CB8AC3E}">
        <p14:creationId xmlns:p14="http://schemas.microsoft.com/office/powerpoint/2010/main" val="1303708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n-US"/>
          </a:p>
        </p:txBody>
      </p:sp>
      <p:pic>
        <p:nvPicPr>
          <p:cNvPr id="3" name="Picture 2"/>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663677" y="0"/>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600" b="1" dirty="0">
                <a:solidFill>
                  <a:srgbClr val="640D0D"/>
                </a:solidFill>
                <a:latin typeface="Calibri" panose="020F0502020204030204" pitchFamily="34" charset="0"/>
                <a:ea typeface="Cambria" panose="02040503050406030204" pitchFamily="18" charset="0"/>
                <a:cs typeface="Calibri" panose="020F0502020204030204" pitchFamily="34" charset="0"/>
              </a:rPr>
              <a:t>Training Housekeeping </a:t>
            </a:r>
          </a:p>
        </p:txBody>
      </p:sp>
      <p:sp>
        <p:nvSpPr>
          <p:cNvPr id="6" name="TextBox 5"/>
          <p:cNvSpPr txBox="1"/>
          <p:nvPr/>
        </p:nvSpPr>
        <p:spPr>
          <a:xfrm>
            <a:off x="2277207" y="1090972"/>
            <a:ext cx="9347830" cy="550766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3000"/>
              </a:lnSpc>
            </a:pPr>
            <a:r>
              <a:rPr lang="en-US" sz="2000" b="1" dirty="0">
                <a:latin typeface="Calibri" panose="020F0502020204030204" pitchFamily="34" charset="0"/>
                <a:ea typeface="Cambria" panose="02040503050406030204" pitchFamily="18" charset="0"/>
                <a:cs typeface="Calibri" panose="020F0502020204030204" pitchFamily="34" charset="0"/>
              </a:rPr>
              <a:t>We help each other grow</a:t>
            </a:r>
          </a:p>
          <a:p>
            <a:pPr marL="914400" lvl="1" indent="-457200">
              <a:lnSpc>
                <a:spcPts val="3000"/>
              </a:lnSpc>
              <a:buFont typeface="Arial" panose="020B0604020202020204" pitchFamily="34" charset="0"/>
              <a:buChar char="•"/>
            </a:pPr>
            <a:r>
              <a:rPr lang="en-US" sz="2000" dirty="0">
                <a:latin typeface="Calibri" panose="020F0502020204030204" pitchFamily="34" charset="0"/>
                <a:ea typeface="Cambria" panose="02040503050406030204" pitchFamily="18" charset="0"/>
                <a:cs typeface="Calibri" panose="020F0502020204030204" pitchFamily="34" charset="0"/>
              </a:rPr>
              <a:t>Speak from your experience</a:t>
            </a:r>
          </a:p>
          <a:p>
            <a:pPr marL="914400" lvl="1" indent="-457200">
              <a:lnSpc>
                <a:spcPts val="3000"/>
              </a:lnSpc>
              <a:buFont typeface="Arial" panose="020B0604020202020204" pitchFamily="34" charset="0"/>
              <a:buChar char="•"/>
            </a:pPr>
            <a:r>
              <a:rPr lang="en-US" sz="2000" dirty="0">
                <a:latin typeface="Calibri" panose="020F0502020204030204" pitchFamily="34" charset="0"/>
                <a:ea typeface="Cambria" panose="02040503050406030204" pitchFamily="18" charset="0"/>
                <a:cs typeface="Calibri" panose="020F0502020204030204" pitchFamily="34" charset="0"/>
              </a:rPr>
              <a:t>Accept constructive criticism with grace</a:t>
            </a:r>
          </a:p>
          <a:p>
            <a:pPr marL="914400" lvl="1" indent="-457200">
              <a:lnSpc>
                <a:spcPts val="3000"/>
              </a:lnSpc>
              <a:buFont typeface="Arial" panose="020B0604020202020204" pitchFamily="34" charset="0"/>
              <a:buChar char="•"/>
            </a:pPr>
            <a:r>
              <a:rPr lang="en-US" sz="2000" dirty="0">
                <a:latin typeface="Calibri" panose="020F0502020204030204" pitchFamily="34" charset="0"/>
                <a:ea typeface="Cambria" panose="02040503050406030204" pitchFamily="18" charset="0"/>
                <a:cs typeface="Calibri" panose="020F0502020204030204" pitchFamily="34" charset="0"/>
              </a:rPr>
              <a:t>Respect each other</a:t>
            </a:r>
          </a:p>
          <a:p>
            <a:pPr>
              <a:lnSpc>
                <a:spcPts val="3000"/>
              </a:lnSpc>
            </a:pPr>
            <a:r>
              <a:rPr lang="en-US" sz="2000" b="1" dirty="0">
                <a:latin typeface="Calibri" panose="020F0502020204030204" pitchFamily="34" charset="0"/>
                <a:ea typeface="Cambria" panose="02040503050406030204" pitchFamily="18" charset="0"/>
                <a:cs typeface="Calibri" panose="020F0502020204030204" pitchFamily="34" charset="0"/>
              </a:rPr>
              <a:t>Let’s not interrupt our learning experience</a:t>
            </a:r>
          </a:p>
          <a:p>
            <a:pPr marL="914400" lvl="1" indent="-457200">
              <a:lnSpc>
                <a:spcPts val="3000"/>
              </a:lnSpc>
              <a:buFont typeface="Arial" panose="020B0604020202020204" pitchFamily="34" charset="0"/>
              <a:buChar char="•"/>
            </a:pPr>
            <a:r>
              <a:rPr lang="en-US" sz="2000" dirty="0">
                <a:latin typeface="Calibri" panose="020F0502020204030204" pitchFamily="34" charset="0"/>
                <a:ea typeface="Cambria" panose="02040503050406030204" pitchFamily="18" charset="0"/>
                <a:cs typeface="Calibri" panose="020F0502020204030204" pitchFamily="34" charset="0"/>
              </a:rPr>
              <a:t>No side conversations, keep the microphone on mute unless speaking</a:t>
            </a:r>
          </a:p>
          <a:p>
            <a:pPr>
              <a:lnSpc>
                <a:spcPts val="3000"/>
              </a:lnSpc>
            </a:pPr>
            <a:r>
              <a:rPr lang="en-US" sz="2000" b="1" dirty="0">
                <a:latin typeface="Calibri" panose="020F0502020204030204" pitchFamily="34" charset="0"/>
                <a:ea typeface="Cambria" panose="02040503050406030204" pitchFamily="18" charset="0"/>
                <a:cs typeface="Calibri" panose="020F0502020204030204" pitchFamily="34" charset="0"/>
              </a:rPr>
              <a:t>Be here now</a:t>
            </a:r>
          </a:p>
          <a:p>
            <a:pPr marL="914400" lvl="1" indent="-457200">
              <a:lnSpc>
                <a:spcPts val="3000"/>
              </a:lnSpc>
              <a:buFont typeface="Arial" panose="020B0604020202020204" pitchFamily="34" charset="0"/>
              <a:buChar char="•"/>
            </a:pPr>
            <a:r>
              <a:rPr lang="en-US" sz="2000" dirty="0">
                <a:latin typeface="Calibri" panose="020F0502020204030204" pitchFamily="34" charset="0"/>
                <a:ea typeface="Cambria" panose="02040503050406030204" pitchFamily="18" charset="0"/>
                <a:cs typeface="Calibri" panose="020F0502020204030204" pitchFamily="34" charset="0"/>
              </a:rPr>
              <a:t>Participants are encouraged to be on video, particularly during breakout sessions </a:t>
            </a:r>
          </a:p>
          <a:p>
            <a:pPr marL="914400" lvl="1" indent="-457200">
              <a:lnSpc>
                <a:spcPts val="3000"/>
              </a:lnSpc>
              <a:buFont typeface="Arial" panose="020B0604020202020204" pitchFamily="34" charset="0"/>
              <a:buChar char="•"/>
            </a:pPr>
            <a:r>
              <a:rPr lang="en-US" sz="2000" dirty="0">
                <a:latin typeface="Calibri" panose="020F0502020204030204" pitchFamily="34" charset="0"/>
                <a:ea typeface="Cambria" panose="02040503050406030204" pitchFamily="18" charset="0"/>
                <a:cs typeface="Calibri" panose="020F0502020204030204" pitchFamily="34" charset="0"/>
              </a:rPr>
              <a:t>Minimize “coming and going” during the training</a:t>
            </a:r>
          </a:p>
          <a:p>
            <a:pPr marL="914400" lvl="1" indent="-457200">
              <a:lnSpc>
                <a:spcPts val="3000"/>
              </a:lnSpc>
              <a:buFont typeface="Arial" panose="020B0604020202020204" pitchFamily="34" charset="0"/>
              <a:buChar char="•"/>
            </a:pPr>
            <a:r>
              <a:rPr lang="en-US" sz="2000" dirty="0">
                <a:latin typeface="Calibri" panose="020F0502020204030204" pitchFamily="34" charset="0"/>
                <a:ea typeface="Cambria" panose="02040503050406030204" pitchFamily="18" charset="0"/>
                <a:cs typeface="Calibri" panose="020F0502020204030204" pitchFamily="34" charset="0"/>
              </a:rPr>
              <a:t>Take care of yourself</a:t>
            </a:r>
          </a:p>
          <a:p>
            <a:pPr lvl="1">
              <a:lnSpc>
                <a:spcPts val="3000"/>
              </a:lnSpc>
            </a:pPr>
            <a:endParaRPr lang="en-US" sz="2000" dirty="0">
              <a:latin typeface="Calibri" panose="020F0502020204030204" pitchFamily="34" charset="0"/>
              <a:ea typeface="Cambria" panose="02040503050406030204" pitchFamily="18" charset="0"/>
              <a:cs typeface="Calibri" panose="020F0502020204030204" pitchFamily="34" charset="0"/>
            </a:endParaRPr>
          </a:p>
          <a:p>
            <a:pPr>
              <a:lnSpc>
                <a:spcPts val="3000"/>
              </a:lnSpc>
            </a:pPr>
            <a:r>
              <a:rPr lang="en-US" sz="2000" b="1" dirty="0">
                <a:latin typeface="Calibri" panose="020F0502020204030204" pitchFamily="34" charset="0"/>
                <a:ea typeface="Cambria" panose="02040503050406030204" pitchFamily="18" charset="0"/>
                <a:cs typeface="Calibri" panose="020F0502020204030204" pitchFamily="34" charset="0"/>
              </a:rPr>
              <a:t>Fill out the quiz at the end of the presentation, it will be used to keep attendance</a:t>
            </a:r>
          </a:p>
          <a:p>
            <a:pPr>
              <a:lnSpc>
                <a:spcPct val="150000"/>
              </a:lnSpc>
            </a:pPr>
            <a:endParaRPr lang="en-US" sz="2000" dirty="0">
              <a:latin typeface="Calibri" panose="020F0502020204030204" pitchFamily="34"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3279768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n-US"/>
          </a:p>
        </p:txBody>
      </p:sp>
      <p:pic>
        <p:nvPicPr>
          <p:cNvPr id="3" name="Picture 2"/>
          <p:cNvPicPr/>
          <p:nvPr/>
        </p:nvPicPr>
        <p:blipFill>
          <a:blip r:embed="rId2"/>
          <a:stretch>
            <a:fillRect/>
          </a:stretch>
        </p:blipFill>
        <p:spPr>
          <a:xfrm>
            <a:off x="0" y="-55129"/>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526025" y="334297"/>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600" b="1" dirty="0">
                <a:solidFill>
                  <a:srgbClr val="640D0D"/>
                </a:solidFill>
                <a:latin typeface="Cambria" panose="02040503050406030204" pitchFamily="18" charset="0"/>
                <a:ea typeface="Cambria" panose="02040503050406030204" pitchFamily="18" charset="0"/>
                <a:cs typeface="Verdana"/>
              </a:rPr>
              <a:t>G</a:t>
            </a:r>
            <a:r>
              <a:rPr lang="en-US" sz="6000" b="1" dirty="0">
                <a:solidFill>
                  <a:srgbClr val="640D0D"/>
                </a:solidFill>
                <a:latin typeface="Cambria" panose="02040503050406030204" pitchFamily="18" charset="0"/>
                <a:ea typeface="Cambria" panose="02040503050406030204" pitchFamily="18" charset="0"/>
                <a:cs typeface="Verdana"/>
              </a:rPr>
              <a:t>OAL</a:t>
            </a:r>
            <a:endParaRPr lang="en-US" sz="6600" b="1" dirty="0">
              <a:solidFill>
                <a:srgbClr val="640D0D"/>
              </a:solidFill>
              <a:latin typeface="Cambria" panose="02040503050406030204" pitchFamily="18" charset="0"/>
              <a:ea typeface="Cambria" panose="02040503050406030204" pitchFamily="18" charset="0"/>
              <a:cs typeface="Verdana"/>
            </a:endParaRPr>
          </a:p>
        </p:txBody>
      </p:sp>
      <p:sp>
        <p:nvSpPr>
          <p:cNvPr id="5" name="TextBox 1"/>
          <p:cNvSpPr txBox="1"/>
          <p:nvPr/>
        </p:nvSpPr>
        <p:spPr>
          <a:xfrm>
            <a:off x="1258530" y="1694178"/>
            <a:ext cx="10933470" cy="33547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dirty="0">
                <a:latin typeface="Cambria" panose="02040503050406030204" pitchFamily="18" charset="0"/>
                <a:ea typeface="Cambria" panose="02040503050406030204" pitchFamily="18" charset="0"/>
              </a:rPr>
              <a:t>Ensure staff can log into &amp; navigate through the </a:t>
            </a:r>
            <a:r>
              <a:rPr lang="en-US" sz="3600" dirty="0" err="1">
                <a:latin typeface="Cambria" panose="02040503050406030204" pitchFamily="18" charset="0"/>
                <a:ea typeface="Cambria" panose="02040503050406030204" pitchFamily="18" charset="0"/>
              </a:rPr>
              <a:t>myevolv</a:t>
            </a:r>
            <a:r>
              <a:rPr lang="en-US" sz="3600" dirty="0">
                <a:latin typeface="Cambria" panose="02040503050406030204" pitchFamily="18" charset="0"/>
                <a:ea typeface="Cambria" panose="02040503050406030204" pitchFamily="18" charset="0"/>
              </a:rPr>
              <a:t> electronic health record system</a:t>
            </a:r>
          </a:p>
          <a:p>
            <a:endParaRPr lang="en-US" sz="2800" dirty="0">
              <a:latin typeface="Cambria" panose="02040503050406030204" pitchFamily="18" charset="0"/>
              <a:ea typeface="Cambria" panose="02040503050406030204" pitchFamily="18" charset="0"/>
            </a:endParaRPr>
          </a:p>
          <a:p>
            <a:endParaRPr lang="en-US" sz="2800" dirty="0">
              <a:latin typeface="Cambria" panose="02040503050406030204" pitchFamily="18" charset="0"/>
              <a:ea typeface="Cambria" panose="02040503050406030204" pitchFamily="18" charset="0"/>
            </a:endParaRPr>
          </a:p>
          <a:p>
            <a:endParaRPr lang="en-US" sz="2800" dirty="0">
              <a:latin typeface="Cambria" panose="02040503050406030204" pitchFamily="18" charset="0"/>
              <a:ea typeface="Cambria" panose="02040503050406030204" pitchFamily="18" charset="0"/>
            </a:endParaRPr>
          </a:p>
          <a:p>
            <a:endParaRPr lang="en-US" sz="2800" dirty="0">
              <a:latin typeface="Cambria" panose="02040503050406030204" pitchFamily="18" charset="0"/>
              <a:ea typeface="Cambria" panose="02040503050406030204" pitchFamily="18" charset="0"/>
            </a:endParaRPr>
          </a:p>
          <a:p>
            <a:endParaRPr lang="en-US"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29973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n-US"/>
          </a:p>
        </p:txBody>
      </p:sp>
      <p:pic>
        <p:nvPicPr>
          <p:cNvPr id="3" name="Picture 2"/>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427702" y="74268"/>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600" b="1" dirty="0">
                <a:solidFill>
                  <a:srgbClr val="640D0D"/>
                </a:solidFill>
                <a:latin typeface="Cambria" panose="02040503050406030204" pitchFamily="18" charset="0"/>
                <a:ea typeface="Cambria" panose="02040503050406030204" pitchFamily="18" charset="0"/>
                <a:cs typeface="Verdana"/>
              </a:rPr>
              <a:t>O</a:t>
            </a:r>
            <a:r>
              <a:rPr lang="en-US" sz="6000" b="1" dirty="0">
                <a:solidFill>
                  <a:srgbClr val="640D0D"/>
                </a:solidFill>
                <a:latin typeface="Cambria" panose="02040503050406030204" pitchFamily="18" charset="0"/>
                <a:ea typeface="Cambria" panose="02040503050406030204" pitchFamily="18" charset="0"/>
                <a:cs typeface="Verdana"/>
              </a:rPr>
              <a:t>BJECTIVE</a:t>
            </a:r>
            <a:r>
              <a:rPr lang="en-US" sz="6600" b="1" dirty="0">
                <a:solidFill>
                  <a:srgbClr val="640D0D"/>
                </a:solidFill>
                <a:latin typeface="Cambria" panose="02040503050406030204" pitchFamily="18" charset="0"/>
                <a:ea typeface="Cambria" panose="02040503050406030204" pitchFamily="18" charset="0"/>
                <a:cs typeface="Verdana"/>
              </a:rPr>
              <a:t>S</a:t>
            </a:r>
          </a:p>
        </p:txBody>
      </p:sp>
      <p:sp>
        <p:nvSpPr>
          <p:cNvPr id="5" name="TextBox 1"/>
          <p:cNvSpPr txBox="1"/>
          <p:nvPr/>
        </p:nvSpPr>
        <p:spPr>
          <a:xfrm>
            <a:off x="707923" y="1820931"/>
            <a:ext cx="10933470" cy="526297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indent="-514350">
              <a:buAutoNum type="arabicPeriod"/>
            </a:pPr>
            <a:r>
              <a:rPr lang="en-US" sz="2800" dirty="0">
                <a:latin typeface="Cambria" panose="02040503050406030204" pitchFamily="18" charset="0"/>
                <a:ea typeface="Cambria" panose="02040503050406030204" pitchFamily="18" charset="0"/>
              </a:rPr>
              <a:t>Understand how to find Evolv and login</a:t>
            </a:r>
          </a:p>
          <a:p>
            <a:pPr marL="514350" indent="-514350">
              <a:buAutoNum type="arabicPeriod"/>
            </a:pPr>
            <a:endParaRPr lang="en-US" sz="2800" dirty="0">
              <a:latin typeface="Cambria" panose="02040503050406030204" pitchFamily="18" charset="0"/>
              <a:ea typeface="Cambria" panose="02040503050406030204" pitchFamily="18" charset="0"/>
            </a:endParaRPr>
          </a:p>
          <a:p>
            <a:pPr marL="514350" indent="-514350">
              <a:buAutoNum type="arabicPeriod"/>
            </a:pPr>
            <a:r>
              <a:rPr lang="en-US" sz="2800" dirty="0">
                <a:latin typeface="Cambria" panose="02040503050406030204" pitchFamily="18" charset="0"/>
                <a:ea typeface="Cambria" panose="02040503050406030204" pitchFamily="18" charset="0"/>
              </a:rPr>
              <a:t>Understand how to navigate to frequently used areas of Evolv</a:t>
            </a:r>
          </a:p>
          <a:p>
            <a:pPr marL="514350" indent="-514350">
              <a:buAutoNum type="arabicPeriod"/>
            </a:pPr>
            <a:endParaRPr lang="en-US" sz="2800" dirty="0">
              <a:latin typeface="Cambria" panose="02040503050406030204" pitchFamily="18" charset="0"/>
              <a:ea typeface="Cambria" panose="02040503050406030204" pitchFamily="18" charset="0"/>
            </a:endParaRPr>
          </a:p>
          <a:p>
            <a:pPr marL="514350" indent="-514350">
              <a:buAutoNum type="arabicPeriod"/>
            </a:pPr>
            <a:r>
              <a:rPr lang="en-US" sz="2800" dirty="0">
                <a:latin typeface="Cambria" panose="02040503050406030204" pitchFamily="18" charset="0"/>
                <a:ea typeface="Cambria" panose="02040503050406030204" pitchFamily="18" charset="0"/>
              </a:rPr>
              <a:t>Become familiar with common terms and symbols of Evolv</a:t>
            </a:r>
          </a:p>
          <a:p>
            <a:endParaRPr lang="en-US" sz="2800" dirty="0">
              <a:latin typeface="Cambria" panose="02040503050406030204" pitchFamily="18" charset="0"/>
              <a:ea typeface="Cambria" panose="02040503050406030204" pitchFamily="18" charset="0"/>
            </a:endParaRPr>
          </a:p>
          <a:p>
            <a:endParaRPr lang="en-US" sz="2800" dirty="0">
              <a:latin typeface="Cambria" panose="02040503050406030204" pitchFamily="18" charset="0"/>
              <a:ea typeface="Cambria" panose="02040503050406030204" pitchFamily="18" charset="0"/>
            </a:endParaRPr>
          </a:p>
          <a:p>
            <a:endParaRPr lang="en-US" sz="2800" dirty="0">
              <a:latin typeface="Cambria" panose="02040503050406030204" pitchFamily="18" charset="0"/>
              <a:ea typeface="Cambria" panose="02040503050406030204" pitchFamily="18" charset="0"/>
            </a:endParaRPr>
          </a:p>
          <a:p>
            <a:endParaRPr lang="en-US" sz="2800" dirty="0">
              <a:latin typeface="Cambria" panose="02040503050406030204" pitchFamily="18" charset="0"/>
              <a:ea typeface="Cambria" panose="02040503050406030204" pitchFamily="18" charset="0"/>
            </a:endParaRPr>
          </a:p>
          <a:p>
            <a:endParaRPr lang="en-US" sz="2800" dirty="0">
              <a:latin typeface="Cambria" panose="02040503050406030204" pitchFamily="18" charset="0"/>
              <a:ea typeface="Cambria" panose="02040503050406030204" pitchFamily="18" charset="0"/>
            </a:endParaRPr>
          </a:p>
          <a:p>
            <a:endParaRPr lang="en-US" sz="2800" dirty="0">
              <a:latin typeface="Cambria" panose="02040503050406030204" pitchFamily="18" charset="0"/>
              <a:ea typeface="Cambria" panose="02040503050406030204" pitchFamily="18" charset="0"/>
            </a:endParaRPr>
          </a:p>
          <a:p>
            <a:endParaRPr lang="en-US"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21295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n-US"/>
          </a:p>
        </p:txBody>
      </p:sp>
      <p:pic>
        <p:nvPicPr>
          <p:cNvPr id="3" name="Picture 2"/>
          <p:cNvPicPr/>
          <p:nvPr/>
        </p:nvPicPr>
        <p:blipFill>
          <a:blip r:embed="rId2"/>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677DDC06-1BEE-394E-BE77-D0233A8097B4}"/>
              </a:ext>
            </a:extLst>
          </p:cNvPr>
          <p:cNvSpPr>
            <a:spLocks noGrp="1"/>
          </p:cNvSpPr>
          <p:nvPr/>
        </p:nvSpPr>
        <p:spPr>
          <a:xfrm>
            <a:off x="811160" y="137652"/>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a:solidFill>
                  <a:srgbClr val="640D0D"/>
                </a:solidFill>
                <a:latin typeface="Cambria" panose="02040503050406030204" pitchFamily="18" charset="0"/>
                <a:ea typeface="Cambria" panose="02040503050406030204" pitchFamily="18" charset="0"/>
                <a:cs typeface="Verdana"/>
              </a:rPr>
              <a:t>Prerequisites for Using Evolv</a:t>
            </a:r>
          </a:p>
        </p:txBody>
      </p:sp>
      <p:sp>
        <p:nvSpPr>
          <p:cNvPr id="6" name="TextBox 1"/>
          <p:cNvSpPr txBox="1"/>
          <p:nvPr/>
        </p:nvSpPr>
        <p:spPr>
          <a:xfrm>
            <a:off x="540488" y="1506586"/>
            <a:ext cx="10933470" cy="415498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Cambria" panose="02040503050406030204" pitchFamily="18" charset="0"/>
                <a:ea typeface="Cambria" panose="02040503050406030204" pitchFamily="18" charset="0"/>
              </a:rPr>
              <a:t>1. Internet Explorer (internet browser)</a:t>
            </a:r>
          </a:p>
          <a:p>
            <a:r>
              <a:rPr lang="en-US" sz="2400" dirty="0">
                <a:latin typeface="Cambria" panose="02040503050406030204" pitchFamily="18" charset="0"/>
                <a:ea typeface="Cambria" panose="02040503050406030204" pitchFamily="18" charset="0"/>
              </a:rPr>
              <a:t>2. Internet Explorer’s settings customized</a:t>
            </a:r>
          </a:p>
          <a:p>
            <a:r>
              <a:rPr lang="en-US" sz="2400" dirty="0">
                <a:latin typeface="Cambria" panose="02040503050406030204" pitchFamily="18" charset="0"/>
                <a:ea typeface="Cambria" panose="02040503050406030204" pitchFamily="18" charset="0"/>
              </a:rPr>
              <a:t>	a) Usually set up prior to staff receiving their computer</a:t>
            </a:r>
          </a:p>
          <a:p>
            <a:r>
              <a:rPr lang="en-US" sz="2400" dirty="0">
                <a:latin typeface="Cambria" panose="02040503050406030204" pitchFamily="18" charset="0"/>
                <a:ea typeface="Cambria" panose="02040503050406030204" pitchFamily="18" charset="0"/>
              </a:rPr>
              <a:t>	b) Settings instructions are attached to every new Evolv User 	email in case you need them</a:t>
            </a:r>
          </a:p>
          <a:p>
            <a:r>
              <a:rPr lang="en-US" sz="2400" dirty="0">
                <a:latin typeface="Cambria" panose="02040503050406030204" pitchFamily="18" charset="0"/>
                <a:ea typeface="Cambria" panose="02040503050406030204" pitchFamily="18" charset="0"/>
              </a:rPr>
              <a:t>3. Internet Connection</a:t>
            </a:r>
          </a:p>
          <a:p>
            <a:r>
              <a:rPr lang="en-US" sz="2400" dirty="0">
                <a:latin typeface="Cambria" panose="02040503050406030204" pitchFamily="18" charset="0"/>
                <a:ea typeface="Cambria" panose="02040503050406030204" pitchFamily="18" charset="0"/>
              </a:rPr>
              <a:t>4. Login and Password for Evolv</a:t>
            </a:r>
          </a:p>
          <a:p>
            <a:r>
              <a:rPr lang="en-US" sz="2400" dirty="0">
                <a:latin typeface="Cambria" panose="02040503050406030204" pitchFamily="18" charset="0"/>
                <a:ea typeface="Cambria" panose="02040503050406030204" pitchFamily="18" charset="0"/>
              </a:rPr>
              <a:t>	a) If you don’t have this yet, let your Program Director know</a:t>
            </a:r>
          </a:p>
          <a:p>
            <a:r>
              <a:rPr lang="en-US" sz="2400" dirty="0">
                <a:latin typeface="Cambria" panose="02040503050406030204" pitchFamily="18" charset="0"/>
                <a:ea typeface="Cambria" panose="02040503050406030204" pitchFamily="18" charset="0"/>
              </a:rPr>
              <a:t>	b) Program Directors: please send request </a:t>
            </a:r>
            <a:r>
              <a:rPr lang="en-US" sz="2400" dirty="0" err="1">
                <a:latin typeface="Cambria" panose="02040503050406030204" pitchFamily="18" charset="0"/>
                <a:ea typeface="Cambria" panose="02040503050406030204" pitchFamily="18" charset="0"/>
              </a:rPr>
              <a:t>to:Evolv@casaesperanza.org</a:t>
            </a:r>
            <a:endParaRPr lang="en-US" sz="2400" dirty="0">
              <a:latin typeface="Cambria" panose="02040503050406030204" pitchFamily="18" charset="0"/>
              <a:ea typeface="Cambria" panose="02040503050406030204" pitchFamily="18" charset="0"/>
            </a:endParaRPr>
          </a:p>
          <a:p>
            <a:r>
              <a:rPr lang="en-US" sz="2400" dirty="0">
                <a:latin typeface="Cambria" panose="02040503050406030204" pitchFamily="18" charset="0"/>
                <a:ea typeface="Cambria" panose="02040503050406030204" pitchFamily="18" charset="0"/>
              </a:rPr>
              <a:t>	c) Someone from the Evolv Team will provide login </a:t>
            </a:r>
          </a:p>
          <a:p>
            <a:r>
              <a:rPr lang="en-US" sz="2400" dirty="0">
                <a:latin typeface="Cambria" panose="02040503050406030204" pitchFamily="18" charset="0"/>
                <a:ea typeface="Cambria" panose="02040503050406030204" pitchFamily="18" charset="0"/>
              </a:rPr>
              <a:t>	information</a:t>
            </a:r>
          </a:p>
        </p:txBody>
      </p:sp>
    </p:spTree>
    <p:extLst>
      <p:ext uri="{BB962C8B-B14F-4D97-AF65-F5344CB8AC3E}">
        <p14:creationId xmlns:p14="http://schemas.microsoft.com/office/powerpoint/2010/main" val="3960509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801328" y="0"/>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a:solidFill>
                  <a:srgbClr val="640D0D"/>
                </a:solidFill>
                <a:latin typeface="Cambria" panose="02040503050406030204" pitchFamily="18" charset="0"/>
                <a:ea typeface="Cambria" panose="02040503050406030204" pitchFamily="18" charset="0"/>
                <a:cs typeface="Verdana"/>
              </a:rPr>
              <a:t>The Website</a:t>
            </a:r>
            <a:endParaRPr lang="en-US" sz="4800" b="1" dirty="0">
              <a:solidFill>
                <a:srgbClr val="640D0D"/>
              </a:solidFill>
              <a:latin typeface="Cambria" panose="02040503050406030204" pitchFamily="18" charset="0"/>
              <a:ea typeface="Cambria" panose="02040503050406030204" pitchFamily="18" charset="0"/>
              <a:cs typeface="Verdana"/>
            </a:endParaRPr>
          </a:p>
        </p:txBody>
      </p:sp>
      <p:sp>
        <p:nvSpPr>
          <p:cNvPr id="6" name="TextBox 1"/>
          <p:cNvSpPr txBox="1"/>
          <p:nvPr/>
        </p:nvSpPr>
        <p:spPr>
          <a:xfrm>
            <a:off x="487222" y="1510300"/>
            <a:ext cx="10933470" cy="452431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prstClr val="black"/>
                </a:solidFill>
                <a:latin typeface="Cambria" panose="02040503050406030204" pitchFamily="18" charset="0"/>
                <a:ea typeface="Cambria" panose="02040503050406030204" pitchFamily="18" charset="0"/>
              </a:rPr>
              <a:t>Evolv is a cloud-based software system that is accessed via a website and can be logged in from any computer. </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Cambria" panose="02040503050406030204" pitchFamily="18" charset="0"/>
              <a:ea typeface="Cambria" panose="02040503050406030204" pitchFamily="18" charset="0"/>
            </a:endParaRP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prstClr val="black"/>
                </a:solidFill>
                <a:latin typeface="Cambria" panose="02040503050406030204" pitchFamily="18" charset="0"/>
                <a:ea typeface="Cambria" panose="02040503050406030204" pitchFamily="18" charset="0"/>
              </a:rPr>
              <a:t>Each company that uses Evolv has their own unique URL (web address)</a:t>
            </a:r>
          </a:p>
          <a:p>
            <a:pPr marL="800100" lvl="1" indent="-342900">
              <a:buFont typeface="Arial" panose="020B0604020202020204" pitchFamily="34" charset="0"/>
              <a:buChar char="•"/>
              <a:defRPr/>
            </a:pPr>
            <a:r>
              <a:rPr lang="en-US" sz="2000" dirty="0">
                <a:solidFill>
                  <a:prstClr val="black"/>
                </a:solidFill>
                <a:latin typeface="Cambria" panose="02040503050406030204" pitchFamily="18" charset="0"/>
                <a:ea typeface="Cambria" panose="02040503050406030204" pitchFamily="18" charset="0"/>
              </a:rPr>
              <a:t>You cannot access Evolv by doing a web search, because we have a CASA specific URL </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Cambria" panose="02040503050406030204" pitchFamily="18" charset="0"/>
              <a:ea typeface="Cambria" panose="02040503050406030204" pitchFamily="18" charset="0"/>
            </a:endParaRP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prstClr val="black"/>
                </a:solidFill>
                <a:latin typeface="Cambria" panose="02040503050406030204" pitchFamily="18" charset="0"/>
                <a:ea typeface="Cambria" panose="02040503050406030204" pitchFamily="18" charset="0"/>
              </a:rPr>
              <a:t>We have 2 main databases (webpages)</a:t>
            </a:r>
          </a:p>
          <a:p>
            <a:pPr marL="800100" lvl="1" indent="-342900">
              <a:buFont typeface="Arial" panose="020B0604020202020204" pitchFamily="34" charset="0"/>
              <a:buChar char="•"/>
              <a:defRPr/>
            </a:pPr>
            <a:r>
              <a:rPr lang="en-US" sz="2000" dirty="0">
                <a:solidFill>
                  <a:prstClr val="black"/>
                </a:solidFill>
                <a:latin typeface="Cambria" panose="02040503050406030204" pitchFamily="18" charset="0"/>
                <a:ea typeface="Cambria" panose="02040503050406030204" pitchFamily="18" charset="0"/>
              </a:rPr>
              <a:t>Production: Our main database, hosting all clients’ real time data</a:t>
            </a:r>
          </a:p>
          <a:p>
            <a:pPr marL="800100" lvl="1" indent="-342900">
              <a:buFont typeface="Arial" panose="020B0604020202020204" pitchFamily="34" charset="0"/>
              <a:buChar char="•"/>
              <a:defRPr/>
            </a:pPr>
            <a:r>
              <a:rPr lang="en-US" sz="2000" dirty="0">
                <a:solidFill>
                  <a:prstClr val="black"/>
                </a:solidFill>
                <a:latin typeface="Cambria" panose="02040503050406030204" pitchFamily="18" charset="0"/>
                <a:ea typeface="Cambria" panose="02040503050406030204" pitchFamily="18" charset="0"/>
              </a:rPr>
              <a:t>Development: A copy of the production database, where staff can practice creating forms, navigating the system, </a:t>
            </a:r>
            <a:r>
              <a:rPr lang="en-US" sz="2000" dirty="0" err="1">
                <a:solidFill>
                  <a:prstClr val="black"/>
                </a:solidFill>
                <a:latin typeface="Cambria" panose="02040503050406030204" pitchFamily="18" charset="0"/>
                <a:ea typeface="Cambria" panose="02040503050406030204" pitchFamily="18" charset="0"/>
              </a:rPr>
              <a:t>ect</a:t>
            </a:r>
            <a:r>
              <a:rPr lang="en-US" sz="2000" dirty="0">
                <a:solidFill>
                  <a:prstClr val="black"/>
                </a:solidFill>
                <a:latin typeface="Cambria" panose="02040503050406030204" pitchFamily="18" charset="0"/>
                <a:ea typeface="Cambria" panose="02040503050406030204" pitchFamily="18" charset="0"/>
              </a:rPr>
              <a:t>.</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Cambria" panose="02040503050406030204" pitchFamily="18" charset="0"/>
              <a:ea typeface="Cambria" panose="02040503050406030204" pitchFamily="18" charset="0"/>
            </a:endParaRP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prstClr val="black"/>
                </a:solidFill>
                <a:latin typeface="Cambria" panose="02040503050406030204" pitchFamily="18" charset="0"/>
                <a:ea typeface="Cambria" panose="02040503050406030204" pitchFamily="18" charset="0"/>
              </a:rPr>
              <a:t>Evolv can be used in Google Chrome and Microsoft Edge</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Cambria" panose="02040503050406030204" pitchFamily="18" charset="0"/>
              <a:ea typeface="Cambria" panose="02040503050406030204" pitchFamily="18" charset="0"/>
            </a:endParaRP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prstClr val="black"/>
                </a:solidFill>
                <a:latin typeface="Cambria" panose="02040503050406030204" pitchFamily="18" charset="0"/>
                <a:ea typeface="Cambria" panose="02040503050406030204" pitchFamily="18" charset="0"/>
              </a:rPr>
              <a:t>All CASA computers have a shortcut saved to the Desktop for easy access.  </a:t>
            </a:r>
            <a:r>
              <a:rPr lang="en-US" sz="2800" dirty="0">
                <a:solidFill>
                  <a:prstClr val="black"/>
                </a:solidFill>
                <a:latin typeface="Cambria" panose="02040503050406030204" pitchFamily="18" charset="0"/>
                <a:ea typeface="Cambria" panose="02040503050406030204" pitchFamily="18" charset="0"/>
              </a:rPr>
              <a:t>	</a:t>
            </a:r>
            <a:r>
              <a:rPr lang="en-US" sz="2800" b="1" u="sng" dirty="0">
                <a:solidFill>
                  <a:prstClr val="black"/>
                </a:solidFill>
                <a:latin typeface="Cambria" panose="02040503050406030204" pitchFamily="18" charset="0"/>
                <a:ea typeface="Cambria" panose="02040503050406030204" pitchFamily="18" charset="0"/>
              </a:rPr>
              <a:t> </a:t>
            </a:r>
          </a:p>
        </p:txBody>
      </p:sp>
      <p:pic>
        <p:nvPicPr>
          <p:cNvPr id="10" name="Picture 9">
            <a:extLst>
              <a:ext uri="{FF2B5EF4-FFF2-40B4-BE49-F238E27FC236}">
                <a16:creationId xmlns:a16="http://schemas.microsoft.com/office/drawing/2014/main" id="{03B8B7A6-A362-8A9F-7046-D67201579618}"/>
              </a:ext>
            </a:extLst>
          </p:cNvPr>
          <p:cNvPicPr>
            <a:picLocks noChangeAspect="1"/>
          </p:cNvPicPr>
          <p:nvPr/>
        </p:nvPicPr>
        <p:blipFill>
          <a:blip r:embed="rId3"/>
          <a:stretch>
            <a:fillRect/>
          </a:stretch>
        </p:blipFill>
        <p:spPr>
          <a:xfrm>
            <a:off x="9014072" y="5182570"/>
            <a:ext cx="1123950" cy="1038225"/>
          </a:xfrm>
          <a:prstGeom prst="rect">
            <a:avLst/>
          </a:prstGeom>
        </p:spPr>
      </p:pic>
    </p:spTree>
    <p:extLst>
      <p:ext uri="{BB962C8B-B14F-4D97-AF65-F5344CB8AC3E}">
        <p14:creationId xmlns:p14="http://schemas.microsoft.com/office/powerpoint/2010/main" val="767686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0" y="-26633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801328" y="0"/>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a:solidFill>
                  <a:srgbClr val="640D0D"/>
                </a:solidFill>
                <a:latin typeface="Cambria" panose="02040503050406030204" pitchFamily="18" charset="0"/>
                <a:ea typeface="Cambria" panose="02040503050406030204" pitchFamily="18" charset="0"/>
                <a:cs typeface="Verdana"/>
              </a:rPr>
              <a:t>Production vs. Development</a:t>
            </a:r>
            <a:endParaRPr lang="en-US" sz="4800" b="1" dirty="0">
              <a:solidFill>
                <a:srgbClr val="640D0D"/>
              </a:solidFill>
              <a:latin typeface="Cambria" panose="02040503050406030204" pitchFamily="18" charset="0"/>
              <a:ea typeface="Cambria" panose="02040503050406030204" pitchFamily="18" charset="0"/>
              <a:cs typeface="Verdana"/>
            </a:endParaRPr>
          </a:p>
        </p:txBody>
      </p:sp>
      <p:pic>
        <p:nvPicPr>
          <p:cNvPr id="9" name="Picture 8">
            <a:extLst>
              <a:ext uri="{FF2B5EF4-FFF2-40B4-BE49-F238E27FC236}">
                <a16:creationId xmlns:a16="http://schemas.microsoft.com/office/drawing/2014/main" id="{47D01F9A-083A-4BBE-AB50-A2E51260A3B4}"/>
              </a:ext>
            </a:extLst>
          </p:cNvPr>
          <p:cNvPicPr>
            <a:picLocks noChangeAspect="1"/>
          </p:cNvPicPr>
          <p:nvPr/>
        </p:nvPicPr>
        <p:blipFill>
          <a:blip r:embed="rId3"/>
          <a:stretch>
            <a:fillRect/>
          </a:stretch>
        </p:blipFill>
        <p:spPr>
          <a:xfrm>
            <a:off x="314733" y="2103227"/>
            <a:ext cx="5111334" cy="2651546"/>
          </a:xfrm>
          <a:prstGeom prst="rect">
            <a:avLst/>
          </a:prstGeom>
        </p:spPr>
      </p:pic>
      <p:pic>
        <p:nvPicPr>
          <p:cNvPr id="15" name="Picture 14">
            <a:extLst>
              <a:ext uri="{FF2B5EF4-FFF2-40B4-BE49-F238E27FC236}">
                <a16:creationId xmlns:a16="http://schemas.microsoft.com/office/drawing/2014/main" id="{5F7CD46D-E83E-CC2B-129B-8742694A5A71}"/>
              </a:ext>
            </a:extLst>
          </p:cNvPr>
          <p:cNvPicPr>
            <a:picLocks noChangeAspect="1"/>
          </p:cNvPicPr>
          <p:nvPr/>
        </p:nvPicPr>
        <p:blipFill>
          <a:blip r:embed="rId4"/>
          <a:stretch>
            <a:fillRect/>
          </a:stretch>
        </p:blipFill>
        <p:spPr>
          <a:xfrm>
            <a:off x="6233650" y="2103227"/>
            <a:ext cx="5638908" cy="2651546"/>
          </a:xfrm>
          <a:prstGeom prst="rect">
            <a:avLst/>
          </a:prstGeom>
        </p:spPr>
      </p:pic>
      <p:sp>
        <p:nvSpPr>
          <p:cNvPr id="16" name="TextBox 15">
            <a:extLst>
              <a:ext uri="{FF2B5EF4-FFF2-40B4-BE49-F238E27FC236}">
                <a16:creationId xmlns:a16="http://schemas.microsoft.com/office/drawing/2014/main" id="{316EB096-72C3-6D29-74C9-FC30FD7CD26F}"/>
              </a:ext>
            </a:extLst>
          </p:cNvPr>
          <p:cNvSpPr txBox="1"/>
          <p:nvPr/>
        </p:nvSpPr>
        <p:spPr>
          <a:xfrm>
            <a:off x="314734" y="4998490"/>
            <a:ext cx="5111333" cy="584775"/>
          </a:xfrm>
          <a:prstGeom prst="rect">
            <a:avLst/>
          </a:prstGeom>
          <a:noFill/>
        </p:spPr>
        <p:txBody>
          <a:bodyPr wrap="square" rtlCol="0">
            <a:spAutoFit/>
          </a:bodyPr>
          <a:lstStyle/>
          <a:p>
            <a:pPr algn="ctr"/>
            <a:r>
              <a:rPr lang="en-US" dirty="0">
                <a:solidFill>
                  <a:srgbClr val="C00000"/>
                </a:solidFill>
              </a:rPr>
              <a:t>Production Database</a:t>
            </a:r>
          </a:p>
          <a:p>
            <a:r>
              <a:rPr lang="en-US" sz="1400" dirty="0">
                <a:hlinkClick r:id="rId5"/>
              </a:rPr>
              <a:t>https://myevolvcespxb.netsmartcloud.com/Account/Login.aspx#</a:t>
            </a:r>
            <a:r>
              <a:rPr lang="en-US" sz="1400" dirty="0"/>
              <a:t>! </a:t>
            </a:r>
          </a:p>
        </p:txBody>
      </p:sp>
      <p:sp>
        <p:nvSpPr>
          <p:cNvPr id="18" name="TextBox 17">
            <a:extLst>
              <a:ext uri="{FF2B5EF4-FFF2-40B4-BE49-F238E27FC236}">
                <a16:creationId xmlns:a16="http://schemas.microsoft.com/office/drawing/2014/main" id="{10AA0DCF-F683-382A-6E58-E1B6255F7D0C}"/>
              </a:ext>
            </a:extLst>
          </p:cNvPr>
          <p:cNvSpPr txBox="1"/>
          <p:nvPr/>
        </p:nvSpPr>
        <p:spPr>
          <a:xfrm>
            <a:off x="6376032" y="4998490"/>
            <a:ext cx="5289941" cy="584775"/>
          </a:xfrm>
          <a:prstGeom prst="rect">
            <a:avLst/>
          </a:prstGeom>
          <a:noFill/>
        </p:spPr>
        <p:txBody>
          <a:bodyPr wrap="square" rtlCol="0">
            <a:spAutoFit/>
          </a:bodyPr>
          <a:lstStyle/>
          <a:p>
            <a:pPr algn="ctr"/>
            <a:r>
              <a:rPr lang="en-US" dirty="0">
                <a:solidFill>
                  <a:srgbClr val="C00000"/>
                </a:solidFill>
              </a:rPr>
              <a:t>Development Database</a:t>
            </a:r>
          </a:p>
          <a:p>
            <a:r>
              <a:rPr lang="en-US" sz="1400" dirty="0">
                <a:solidFill>
                  <a:srgbClr val="C00000"/>
                </a:solidFill>
                <a:hlinkClick r:id="rId6"/>
              </a:rPr>
              <a:t>https://myevolvcespdevxb.netsmartcloud.com/Account/Login.aspx#</a:t>
            </a:r>
            <a:r>
              <a:rPr lang="en-US" sz="1400" dirty="0">
                <a:solidFill>
                  <a:srgbClr val="C00000"/>
                </a:solidFill>
              </a:rPr>
              <a:t>! </a:t>
            </a:r>
          </a:p>
        </p:txBody>
      </p:sp>
    </p:spTree>
    <p:extLst>
      <p:ext uri="{BB962C8B-B14F-4D97-AF65-F5344CB8AC3E}">
        <p14:creationId xmlns:p14="http://schemas.microsoft.com/office/powerpoint/2010/main" val="2776428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endParaRPr lang="es-PR"/>
          </a:p>
        </p:txBody>
      </p:sp>
      <p:pic>
        <p:nvPicPr>
          <p:cNvPr id="3" name="Picture 2"/>
          <p:cNvPicPr/>
          <p:nvPr/>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77DDC06-1BEE-394E-BE77-D0233A8097B4}"/>
              </a:ext>
            </a:extLst>
          </p:cNvPr>
          <p:cNvSpPr>
            <a:spLocks noGrp="1"/>
          </p:cNvSpPr>
          <p:nvPr/>
        </p:nvSpPr>
        <p:spPr>
          <a:xfrm>
            <a:off x="801328" y="0"/>
            <a:ext cx="10864645" cy="1124742"/>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dirty="0">
                <a:solidFill>
                  <a:srgbClr val="640D0D"/>
                </a:solidFill>
                <a:latin typeface="Cambria" panose="02040503050406030204" pitchFamily="18" charset="0"/>
                <a:ea typeface="Cambria" panose="02040503050406030204" pitchFamily="18" charset="0"/>
                <a:cs typeface="Verdana"/>
              </a:rPr>
              <a:t>Logging In</a:t>
            </a:r>
            <a:endParaRPr lang="en-US" sz="4800" b="1" dirty="0">
              <a:solidFill>
                <a:srgbClr val="640D0D"/>
              </a:solidFill>
              <a:latin typeface="Cambria" panose="02040503050406030204" pitchFamily="18" charset="0"/>
              <a:ea typeface="Cambria" panose="02040503050406030204" pitchFamily="18" charset="0"/>
              <a:cs typeface="Verdana"/>
            </a:endParaRPr>
          </a:p>
        </p:txBody>
      </p:sp>
      <p:sp>
        <p:nvSpPr>
          <p:cNvPr id="6" name="TextBox 1"/>
          <p:cNvSpPr txBox="1"/>
          <p:nvPr/>
        </p:nvSpPr>
        <p:spPr>
          <a:xfrm>
            <a:off x="314632" y="1124742"/>
            <a:ext cx="10933470" cy="424731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Double Click on the Evolv Shortcut </a:t>
            </a:r>
          </a:p>
          <a:p>
            <a:pPr marR="0" lvl="0" algn="l" defTabSz="914400" rtl="0" eaLnBrk="1" fontAlgn="auto" latinLnBrk="0" hangingPunct="1">
              <a:lnSpc>
                <a:spcPct val="100000"/>
              </a:lnSpc>
              <a:spcBef>
                <a:spcPts val="0"/>
              </a:spcBef>
              <a:spcAft>
                <a:spcPts val="0"/>
              </a:spcAft>
              <a:buClrTx/>
              <a:buSzTx/>
              <a:tabLst/>
              <a:defRPr/>
            </a:pPr>
            <a:r>
              <a:rPr lang="en-US" sz="2800" dirty="0">
                <a:solidFill>
                  <a:prstClr val="black"/>
                </a:solidFill>
                <a:latin typeface="Cambria" panose="02040503050406030204" pitchFamily="18" charset="0"/>
                <a:ea typeface="Cambria" panose="02040503050406030204" pitchFamily="18" charset="0"/>
              </a:rPr>
              <a:t>Or</a:t>
            </a:r>
          </a:p>
          <a:p>
            <a:pPr marR="0" lvl="0" algn="l" defTabSz="914400" rtl="0" eaLnBrk="1" fontAlgn="auto" latinLnBrk="0" hangingPunct="1">
              <a:lnSpc>
                <a:spcPct val="100000"/>
              </a:lnSpc>
              <a:spcBef>
                <a:spcPts val="0"/>
              </a:spcBef>
              <a:spcAft>
                <a:spcPts val="0"/>
              </a:spcAft>
              <a:buClrTx/>
              <a:buSzTx/>
              <a:tabLst/>
              <a:defRPr/>
            </a:pPr>
            <a:r>
              <a:rPr lang="en-US" sz="2800" dirty="0">
                <a:solidFill>
                  <a:prstClr val="black"/>
                </a:solidFill>
                <a:latin typeface="Cambria" panose="02040503050406030204" pitchFamily="18" charset="0"/>
                <a:ea typeface="Cambria" panose="02040503050406030204" pitchFamily="18" charset="0"/>
              </a:rPr>
              <a:t>2. Open Google Chrome &amp; Go to the Evolv website:  </a:t>
            </a:r>
            <a:r>
              <a:rPr lang="en-US" sz="2800" dirty="0">
                <a:solidFill>
                  <a:prstClr val="black"/>
                </a:solidFill>
                <a:latin typeface="Cambria" panose="02040503050406030204" pitchFamily="18" charset="0"/>
                <a:ea typeface="Cambria" panose="02040503050406030204" pitchFamily="18" charset="0"/>
                <a:hlinkClick r:id="rId3"/>
              </a:rPr>
              <a:t>https://myevolvcespxb.netsmartcloud.com/Account/Login.aspx#</a:t>
            </a:r>
            <a:r>
              <a:rPr lang="en-US" sz="2800" dirty="0">
                <a:solidFill>
                  <a:prstClr val="black"/>
                </a:solidFill>
                <a:latin typeface="Cambria" panose="02040503050406030204" pitchFamily="18" charset="0"/>
                <a:ea typeface="Cambria" panose="02040503050406030204" pitchFamily="18" charset="0"/>
              </a:rPr>
              <a:t>!  </a:t>
            </a:r>
          </a:p>
          <a:p>
            <a:pPr marR="0" lvl="0" algn="l" defTabSz="914400" rtl="0" eaLnBrk="1" fontAlgn="auto" latinLnBrk="0" hangingPunct="1">
              <a:lnSpc>
                <a:spcPct val="100000"/>
              </a:lnSpc>
              <a:spcBef>
                <a:spcPts val="0"/>
              </a:spcBef>
              <a:spcAft>
                <a:spcPts val="0"/>
              </a:spcAft>
              <a:buClrTx/>
              <a:buSzTx/>
              <a:tabLst/>
              <a:defRPr/>
            </a:pPr>
            <a:endParaRPr lang="en-US" sz="2800" dirty="0">
              <a:solidFill>
                <a:prstClr val="black"/>
              </a:solidFill>
              <a:latin typeface="Cambria" panose="02040503050406030204" pitchFamily="18" charset="0"/>
              <a:ea typeface="Cambria" panose="02040503050406030204" pitchFamily="18" charset="0"/>
            </a:endParaRPr>
          </a:p>
          <a:p>
            <a:pPr marR="0" lvl="0" algn="l" defTabSz="914400" rtl="0" eaLnBrk="1" fontAlgn="auto" latinLnBrk="0" hangingPunct="1">
              <a:lnSpc>
                <a:spcPct val="100000"/>
              </a:lnSpc>
              <a:spcBef>
                <a:spcPts val="0"/>
              </a:spcBef>
              <a:spcAft>
                <a:spcPts val="0"/>
              </a:spcAft>
              <a:buClrTx/>
              <a:buSzTx/>
              <a:tabLst/>
              <a:defRPr/>
            </a:pPr>
            <a:r>
              <a:rPr lang="en-US" sz="2800" dirty="0">
                <a:solidFill>
                  <a:prstClr val="black"/>
                </a:solidFill>
                <a:latin typeface="Cambria" panose="02040503050406030204" pitchFamily="18" charset="0"/>
                <a:ea typeface="Cambria" panose="02040503050406030204" pitchFamily="18" charset="0"/>
              </a:rPr>
              <a:t>3. Enter the username/password                                                                                                           provided by IT</a:t>
            </a:r>
          </a:p>
          <a:p>
            <a:pPr marR="0" lvl="0" algn="l" defTabSz="914400" rtl="0" eaLnBrk="1" fontAlgn="auto" latinLnBrk="0" hangingPunct="1">
              <a:lnSpc>
                <a:spcPct val="100000"/>
              </a:lnSpc>
              <a:spcBef>
                <a:spcPts val="0"/>
              </a:spcBef>
              <a:spcAft>
                <a:spcPts val="0"/>
              </a:spcAft>
              <a:buClrTx/>
              <a:buSzTx/>
              <a:tabLst/>
              <a:defRPr/>
            </a:pPr>
            <a:endParaRPr lang="en-US" sz="2800" dirty="0">
              <a:solidFill>
                <a:prstClr val="black"/>
              </a:solidFill>
              <a:latin typeface="Cambria" panose="02040503050406030204" pitchFamily="18" charset="0"/>
              <a:ea typeface="Cambria" panose="02040503050406030204" pitchFamily="18" charset="0"/>
            </a:endParaRPr>
          </a:p>
          <a:p>
            <a:pPr marR="0" lvl="0" algn="l" defTabSz="914400" rtl="0" eaLnBrk="1" fontAlgn="auto" latinLnBrk="0" hangingPunct="1">
              <a:lnSpc>
                <a:spcPct val="100000"/>
              </a:lnSpc>
              <a:spcBef>
                <a:spcPts val="0"/>
              </a:spcBef>
              <a:spcAft>
                <a:spcPts val="0"/>
              </a:spcAft>
              <a:buClrTx/>
              <a:buSzTx/>
              <a:tabLst/>
              <a:defRPr/>
            </a:pPr>
            <a:r>
              <a:rPr lang="en-US" sz="2800" dirty="0">
                <a:solidFill>
                  <a:prstClr val="black"/>
                </a:solidFill>
                <a:latin typeface="Cambria" panose="02040503050406030204" pitchFamily="18" charset="0"/>
                <a:ea typeface="Cambria" panose="02040503050406030204" pitchFamily="18" charset="0"/>
              </a:rPr>
              <a:t>4. Click Login</a:t>
            </a: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Cambria" panose="02040503050406030204" pitchFamily="18" charset="0"/>
              <a:ea typeface="Cambria" panose="02040503050406030204" pitchFamily="18" charset="0"/>
            </a:endParaRPr>
          </a:p>
        </p:txBody>
      </p:sp>
      <p:pic>
        <p:nvPicPr>
          <p:cNvPr id="7" name="Picture 6">
            <a:extLst>
              <a:ext uri="{FF2B5EF4-FFF2-40B4-BE49-F238E27FC236}">
                <a16:creationId xmlns:a16="http://schemas.microsoft.com/office/drawing/2014/main" id="{8AA6D182-FA0B-406D-394D-9B1459B91CBD}"/>
              </a:ext>
            </a:extLst>
          </p:cNvPr>
          <p:cNvPicPr>
            <a:picLocks noChangeAspect="1"/>
          </p:cNvPicPr>
          <p:nvPr/>
        </p:nvPicPr>
        <p:blipFill>
          <a:blip r:embed="rId4"/>
          <a:stretch>
            <a:fillRect/>
          </a:stretch>
        </p:blipFill>
        <p:spPr>
          <a:xfrm>
            <a:off x="6032824" y="3214618"/>
            <a:ext cx="4601670" cy="2900411"/>
          </a:xfrm>
          <a:prstGeom prst="rect">
            <a:avLst/>
          </a:prstGeom>
        </p:spPr>
      </p:pic>
      <p:sp>
        <p:nvSpPr>
          <p:cNvPr id="8" name="Arrow: Left 7">
            <a:extLst>
              <a:ext uri="{FF2B5EF4-FFF2-40B4-BE49-F238E27FC236}">
                <a16:creationId xmlns:a16="http://schemas.microsoft.com/office/drawing/2014/main" id="{9565A9E8-DD7F-928C-CCE5-C691C1C4B08C}"/>
              </a:ext>
            </a:extLst>
          </p:cNvPr>
          <p:cNvSpPr/>
          <p:nvPr/>
        </p:nvSpPr>
        <p:spPr>
          <a:xfrm>
            <a:off x="8114715" y="5466928"/>
            <a:ext cx="914400" cy="532660"/>
          </a:xfrm>
          <a:prstGeom prst="lef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35269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A1549175695940AC0F5BE9AFD29325" ma:contentTypeVersion="17" ma:contentTypeDescription="Create a new document." ma:contentTypeScope="" ma:versionID="eed7d8c1ed1cd4f5f4bde1056076c1c2">
  <xsd:schema xmlns:xsd="http://www.w3.org/2001/XMLSchema" xmlns:xs="http://www.w3.org/2001/XMLSchema" xmlns:p="http://schemas.microsoft.com/office/2006/metadata/properties" xmlns:ns1="http://schemas.microsoft.com/sharepoint/v3" xmlns:ns2="abc2a0ed-61a0-4808-bf0b-ca5de5957c9c" xmlns:ns3="f8712fc4-89df-48a2-8509-1cf430162479" targetNamespace="http://schemas.microsoft.com/office/2006/metadata/properties" ma:root="true" ma:fieldsID="b1fd44c5b13ea914cb158979f5a08c0b" ns1:_="" ns2:_="" ns3:_="">
    <xsd:import namespace="http://schemas.microsoft.com/sharepoint/v3"/>
    <xsd:import namespace="abc2a0ed-61a0-4808-bf0b-ca5de5957c9c"/>
    <xsd:import namespace="f8712fc4-89df-48a2-8509-1cf430162479"/>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Location" minOccurs="0"/>
                <xsd:element ref="ns3:MediaServiceOCR" minOccurs="0"/>
                <xsd:element ref="ns3:MediaServiceSearchProperties" minOccurs="0"/>
                <xsd:element ref="ns3:MediaServiceObjectDetectorVersions" minOccurs="0"/>
                <xsd:element ref="ns2:SharedWithUsers" minOccurs="0"/>
                <xsd:element ref="ns2: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bc2a0ed-61a0-4808-bf0b-ca5de5957c9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7" nillable="true" ma:displayName="Taxonomy Catch All Column" ma:hidden="true" ma:list="{22929aed-858a-4e29-b5f5-53c3b14a3090}" ma:internalName="TaxCatchAll" ma:showField="CatchAllData" ma:web="abc2a0ed-61a0-4808-bf0b-ca5de5957c9c">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8712fc4-89df-48a2-8509-1cf43016247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descriptio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9aa502c8-1a8b-4197-bce0-c37a0070db81"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description="" ma:indexed="true" ma:internalName="MediaServiceLocatio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abc2a0ed-61a0-4808-bf0b-ca5de5957c9c">HC6CPATWD3SW-1213258932-619552</_dlc_DocId>
    <_dlc_DocIdUrl xmlns="abc2a0ed-61a0-4808-bf0b-ca5de5957c9c">
      <Url>https://casaesp.sharepoint.com/sites/Casa_Shared/_layouts/15/DocIdRedir.aspx?ID=HC6CPATWD3SW-1213258932-619552</Url>
      <Description>HC6CPATWD3SW-1213258932-619552</Description>
    </_dlc_DocIdUrl>
    <_ip_UnifiedCompliancePolicyUIAction xmlns="http://schemas.microsoft.com/sharepoint/v3" xsi:nil="true"/>
    <lcf76f155ced4ddcb4097134ff3c332f xmlns="f8712fc4-89df-48a2-8509-1cf430162479">
      <Terms xmlns="http://schemas.microsoft.com/office/infopath/2007/PartnerControls"/>
    </lcf76f155ced4ddcb4097134ff3c332f>
    <_ip_UnifiedCompliancePolicyProperties xmlns="http://schemas.microsoft.com/sharepoint/v3" xsi:nil="true"/>
    <TaxCatchAll xmlns="abc2a0ed-61a0-4808-bf0b-ca5de5957c9c" xsi:nil="true"/>
  </documentManagement>
</p:properties>
</file>

<file path=customXml/itemProps1.xml><?xml version="1.0" encoding="utf-8"?>
<ds:datastoreItem xmlns:ds="http://schemas.openxmlformats.org/officeDocument/2006/customXml" ds:itemID="{C1AC4174-CFFD-446C-8D04-54A843362EBB}"/>
</file>

<file path=customXml/itemProps2.xml><?xml version="1.0" encoding="utf-8"?>
<ds:datastoreItem xmlns:ds="http://schemas.openxmlformats.org/officeDocument/2006/customXml" ds:itemID="{E53DEE04-7429-408E-B3BF-8E9C159A8C14}"/>
</file>

<file path=customXml/itemProps3.xml><?xml version="1.0" encoding="utf-8"?>
<ds:datastoreItem xmlns:ds="http://schemas.openxmlformats.org/officeDocument/2006/customXml" ds:itemID="{938AB414-7749-4F92-A19B-9EA8EEA89E18}"/>
</file>

<file path=customXml/itemProps4.xml><?xml version="1.0" encoding="utf-8"?>
<ds:datastoreItem xmlns:ds="http://schemas.openxmlformats.org/officeDocument/2006/customXml" ds:itemID="{FDE873F6-ECA2-4A68-AD77-1A77BFB295BC}"/>
</file>

<file path=docProps/app.xml><?xml version="1.0" encoding="utf-8"?>
<Properties xmlns="http://schemas.openxmlformats.org/officeDocument/2006/extended-properties" xmlns:vt="http://schemas.openxmlformats.org/officeDocument/2006/docPropsVTypes">
  <TotalTime>1608</TotalTime>
  <Words>1416</Words>
  <Application>Microsoft Office PowerPoint</Application>
  <PresentationFormat>Widescreen</PresentationFormat>
  <Paragraphs>172</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Calibri Light</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Diliana DeJesus</dc:creator>
  <cp:lastModifiedBy>Holly G. Richardson</cp:lastModifiedBy>
  <cp:revision>8</cp:revision>
  <dcterms:created xsi:type="dcterms:W3CDTF">2021-06-14T15:14:43Z</dcterms:created>
  <dcterms:modified xsi:type="dcterms:W3CDTF">2023-10-13T16:32:39Z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0x0101003AA1549175695940AC0F5BE9AFD29325</vt:lpwstr>
  </property>
  <property fmtid="{D5CDD505-2E9C-101B-9397-08002B2CF9AE}" pid="3" name="_dlc_DocIdItemGuid">
    <vt:lpwstr>8a893d57-c616-46d9-8031-9cdd9ca0a6e2</vt:lpwstr>
  </property>
</Properties>
</file>