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5"/>
  </p:notesMasterIdLst>
  <p:sldIdLst>
    <p:sldId id="261" r:id="rId6"/>
    <p:sldId id="280" r:id="rId7"/>
    <p:sldId id="281" r:id="rId8"/>
    <p:sldId id="282" r:id="rId9"/>
    <p:sldId id="283" r:id="rId10"/>
    <p:sldId id="284" r:id="rId11"/>
    <p:sldId id="266"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285" r:id="rId35"/>
    <p:sldId id="403" r:id="rId36"/>
    <p:sldId id="276"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404" r:id="rId57"/>
    <p:sldId id="405" r:id="rId58"/>
    <p:sldId id="390" r:id="rId59"/>
    <p:sldId id="391" r:id="rId60"/>
    <p:sldId id="389" r:id="rId61"/>
    <p:sldId id="392" r:id="rId62"/>
    <p:sldId id="393" r:id="rId63"/>
    <p:sldId id="275" r:id="rId64"/>
    <p:sldId id="394" r:id="rId65"/>
    <p:sldId id="395" r:id="rId66"/>
    <p:sldId id="396" r:id="rId67"/>
    <p:sldId id="397" r:id="rId68"/>
    <p:sldId id="398" r:id="rId69"/>
    <p:sldId id="399" r:id="rId70"/>
    <p:sldId id="400" r:id="rId71"/>
    <p:sldId id="401" r:id="rId72"/>
    <p:sldId id="402" r:id="rId73"/>
    <p:sldId id="317" r:id="rId74"/>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C59D8-3789-61DF-086D-5C89266DEA31}" name="Kayt Milligan" initials="KM" userId="S::kmilligan@casaesperanza.org::5d73197a-ae18-423c-9348-f0e502dfa0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94660"/>
  </p:normalViewPr>
  <p:slideViewPr>
    <p:cSldViewPr snapToGrid="0">
      <p:cViewPr varScale="1">
        <p:scale>
          <a:sx n="108" d="100"/>
          <a:sy n="10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G. Richardson" userId="fe15c698-ffa1-4521-ba73-4dbcc8c1970c" providerId="ADAL" clId="{7EE701CE-2AD4-42C9-87EE-98ABC37C075D}"/>
    <pc:docChg chg="custSel addSld modSld">
      <pc:chgData name="Holly G. Richardson" userId="fe15c698-ffa1-4521-ba73-4dbcc8c1970c" providerId="ADAL" clId="{7EE701CE-2AD4-42C9-87EE-98ABC37C075D}" dt="2023-12-13T18:00:17.795" v="527" actId="1076"/>
      <pc:docMkLst>
        <pc:docMk/>
      </pc:docMkLst>
      <pc:sldChg chg="addSp modSp mod">
        <pc:chgData name="Holly G. Richardson" userId="fe15c698-ffa1-4521-ba73-4dbcc8c1970c" providerId="ADAL" clId="{7EE701CE-2AD4-42C9-87EE-98ABC37C075D}" dt="2023-12-13T18:00:17.795" v="527" actId="1076"/>
        <pc:sldMkLst>
          <pc:docMk/>
          <pc:sldMk cId="1512367353" sldId="386"/>
        </pc:sldMkLst>
        <pc:spChg chg="add mod">
          <ac:chgData name="Holly G. Richardson" userId="fe15c698-ffa1-4521-ba73-4dbcc8c1970c" providerId="ADAL" clId="{7EE701CE-2AD4-42C9-87EE-98ABC37C075D}" dt="2023-12-13T18:00:17.795" v="527" actId="1076"/>
          <ac:spMkLst>
            <pc:docMk/>
            <pc:sldMk cId="1512367353" sldId="386"/>
            <ac:spMk id="3" creationId="{C07984E3-A061-4B63-2992-FE83AD23C4EA}"/>
          </ac:spMkLst>
        </pc:spChg>
        <pc:spChg chg="mod">
          <ac:chgData name="Holly G. Richardson" userId="fe15c698-ffa1-4521-ba73-4dbcc8c1970c" providerId="ADAL" clId="{7EE701CE-2AD4-42C9-87EE-98ABC37C075D}" dt="2023-12-13T17:30:45.251" v="513" actId="255"/>
          <ac:spMkLst>
            <pc:docMk/>
            <pc:sldMk cId="1512367353" sldId="386"/>
            <ac:spMk id="6" creationId="{00000000-0000-0000-0000-000000000000}"/>
          </ac:spMkLst>
        </pc:spChg>
        <pc:spChg chg="mod">
          <ac:chgData name="Holly G. Richardson" userId="fe15c698-ffa1-4521-ba73-4dbcc8c1970c" providerId="ADAL" clId="{7EE701CE-2AD4-42C9-87EE-98ABC37C075D}" dt="2023-12-13T17:30:52.347" v="516" actId="14100"/>
          <ac:spMkLst>
            <pc:docMk/>
            <pc:sldMk cId="1512367353" sldId="386"/>
            <ac:spMk id="7" creationId="{F42E0F4D-B97A-7225-F532-29167D606FC4}"/>
          </ac:spMkLst>
        </pc:spChg>
        <pc:spChg chg="mod">
          <ac:chgData name="Holly G. Richardson" userId="fe15c698-ffa1-4521-ba73-4dbcc8c1970c" providerId="ADAL" clId="{7EE701CE-2AD4-42C9-87EE-98ABC37C075D}" dt="2023-12-13T17:31:01.915" v="521" actId="14100"/>
          <ac:spMkLst>
            <pc:docMk/>
            <pc:sldMk cId="1512367353" sldId="386"/>
            <ac:spMk id="9" creationId="{A811B27E-3820-D270-E1C9-79CC252B8CBC}"/>
          </ac:spMkLst>
        </pc:spChg>
        <pc:picChg chg="mod">
          <ac:chgData name="Holly G. Richardson" userId="fe15c698-ffa1-4521-ba73-4dbcc8c1970c" providerId="ADAL" clId="{7EE701CE-2AD4-42C9-87EE-98ABC37C075D}" dt="2023-12-13T17:30:48.806" v="514" actId="14100"/>
          <ac:picMkLst>
            <pc:docMk/>
            <pc:sldMk cId="1512367353" sldId="386"/>
            <ac:picMk id="4" creationId="{2A3810A0-A591-CD5C-F39B-D945847EABA4}"/>
          </ac:picMkLst>
        </pc:picChg>
      </pc:sldChg>
      <pc:sldChg chg="addSp modSp mod">
        <pc:chgData name="Holly G. Richardson" userId="fe15c698-ffa1-4521-ba73-4dbcc8c1970c" providerId="ADAL" clId="{7EE701CE-2AD4-42C9-87EE-98ABC37C075D}" dt="2023-12-12T15:02:39.428" v="155" actId="13822"/>
        <pc:sldMkLst>
          <pc:docMk/>
          <pc:sldMk cId="1116694203" sldId="388"/>
        </pc:sldMkLst>
        <pc:spChg chg="add mod">
          <ac:chgData name="Holly G. Richardson" userId="fe15c698-ffa1-4521-ba73-4dbcc8c1970c" providerId="ADAL" clId="{7EE701CE-2AD4-42C9-87EE-98ABC37C075D}" dt="2023-12-12T15:02:39.428" v="155" actId="13822"/>
          <ac:spMkLst>
            <pc:docMk/>
            <pc:sldMk cId="1116694203" sldId="388"/>
            <ac:spMk id="3" creationId="{E2C692DC-E1F9-4728-70F7-C6204BF9D36C}"/>
          </ac:spMkLst>
        </pc:spChg>
        <pc:spChg chg="mod">
          <ac:chgData name="Holly G. Richardson" userId="fe15c698-ffa1-4521-ba73-4dbcc8c1970c" providerId="ADAL" clId="{7EE701CE-2AD4-42C9-87EE-98ABC37C075D}" dt="2023-12-12T15:02:19.406" v="152" actId="20577"/>
          <ac:spMkLst>
            <pc:docMk/>
            <pc:sldMk cId="1116694203" sldId="388"/>
            <ac:spMk id="6" creationId="{00000000-0000-0000-0000-000000000000}"/>
          </ac:spMkLst>
        </pc:spChg>
        <pc:picChg chg="mod">
          <ac:chgData name="Holly G. Richardson" userId="fe15c698-ffa1-4521-ba73-4dbcc8c1970c" providerId="ADAL" clId="{7EE701CE-2AD4-42C9-87EE-98ABC37C075D}" dt="2023-12-12T15:02:05.262" v="90" actId="1076"/>
          <ac:picMkLst>
            <pc:docMk/>
            <pc:sldMk cId="1116694203" sldId="388"/>
            <ac:picMk id="10" creationId="{E9B237B8-4103-9197-EE1D-65993240C2FB}"/>
          </ac:picMkLst>
        </pc:picChg>
      </pc:sldChg>
      <pc:sldChg chg="addSp delSp modSp add mod">
        <pc:chgData name="Holly G. Richardson" userId="fe15c698-ffa1-4521-ba73-4dbcc8c1970c" providerId="ADAL" clId="{7EE701CE-2AD4-42C9-87EE-98ABC37C075D}" dt="2023-12-12T15:06:49.100" v="393" actId="1076"/>
        <pc:sldMkLst>
          <pc:docMk/>
          <pc:sldMk cId="1510748109" sldId="404"/>
        </pc:sldMkLst>
        <pc:spChg chg="del">
          <ac:chgData name="Holly G. Richardson" userId="fe15c698-ffa1-4521-ba73-4dbcc8c1970c" providerId="ADAL" clId="{7EE701CE-2AD4-42C9-87EE-98ABC37C075D}" dt="2023-12-12T15:02:46.630" v="158" actId="478"/>
          <ac:spMkLst>
            <pc:docMk/>
            <pc:sldMk cId="1510748109" sldId="404"/>
            <ac:spMk id="3" creationId="{E2C692DC-E1F9-4728-70F7-C6204BF9D36C}"/>
          </ac:spMkLst>
        </pc:spChg>
        <pc:spChg chg="mod">
          <ac:chgData name="Holly G. Richardson" userId="fe15c698-ffa1-4521-ba73-4dbcc8c1970c" providerId="ADAL" clId="{7EE701CE-2AD4-42C9-87EE-98ABC37C075D}" dt="2023-12-12T15:06:43.768" v="391" actId="20577"/>
          <ac:spMkLst>
            <pc:docMk/>
            <pc:sldMk cId="1510748109" sldId="404"/>
            <ac:spMk id="6" creationId="{00000000-0000-0000-0000-000000000000}"/>
          </ac:spMkLst>
        </pc:spChg>
        <pc:picChg chg="add mod">
          <ac:chgData name="Holly G. Richardson" userId="fe15c698-ffa1-4521-ba73-4dbcc8c1970c" providerId="ADAL" clId="{7EE701CE-2AD4-42C9-87EE-98ABC37C075D}" dt="2023-12-12T15:06:49.100" v="393" actId="1076"/>
          <ac:picMkLst>
            <pc:docMk/>
            <pc:sldMk cId="1510748109" sldId="404"/>
            <ac:picMk id="7" creationId="{F249C004-A432-F5DF-6996-78EE6B827A3E}"/>
          </ac:picMkLst>
        </pc:picChg>
        <pc:picChg chg="del">
          <ac:chgData name="Holly G. Richardson" userId="fe15c698-ffa1-4521-ba73-4dbcc8c1970c" providerId="ADAL" clId="{7EE701CE-2AD4-42C9-87EE-98ABC37C075D}" dt="2023-12-12T15:02:46.015" v="157" actId="478"/>
          <ac:picMkLst>
            <pc:docMk/>
            <pc:sldMk cId="1510748109" sldId="404"/>
            <ac:picMk id="10" creationId="{E9B237B8-4103-9197-EE1D-65993240C2FB}"/>
          </ac:picMkLst>
        </pc:picChg>
      </pc:sldChg>
      <pc:sldChg chg="addSp delSp modSp add mod">
        <pc:chgData name="Holly G. Richardson" userId="fe15c698-ffa1-4521-ba73-4dbcc8c1970c" providerId="ADAL" clId="{7EE701CE-2AD4-42C9-87EE-98ABC37C075D}" dt="2023-12-12T15:07:34.738" v="442" actId="1076"/>
        <pc:sldMkLst>
          <pc:docMk/>
          <pc:sldMk cId="2502602337" sldId="405"/>
        </pc:sldMkLst>
        <pc:spChg chg="mod">
          <ac:chgData name="Holly G. Richardson" userId="fe15c698-ffa1-4521-ba73-4dbcc8c1970c" providerId="ADAL" clId="{7EE701CE-2AD4-42C9-87EE-98ABC37C075D}" dt="2023-12-12T15:07:04.697" v="439" actId="20577"/>
          <ac:spMkLst>
            <pc:docMk/>
            <pc:sldMk cId="2502602337" sldId="405"/>
            <ac:spMk id="6" creationId="{00000000-0000-0000-0000-000000000000}"/>
          </ac:spMkLst>
        </pc:spChg>
        <pc:picChg chg="add mod">
          <ac:chgData name="Holly G. Richardson" userId="fe15c698-ffa1-4521-ba73-4dbcc8c1970c" providerId="ADAL" clId="{7EE701CE-2AD4-42C9-87EE-98ABC37C075D}" dt="2023-12-12T15:07:34.738" v="442" actId="1076"/>
          <ac:picMkLst>
            <pc:docMk/>
            <pc:sldMk cId="2502602337" sldId="405"/>
            <ac:picMk id="4" creationId="{D197F34C-8EA5-9267-3BC5-DAD3AD061B86}"/>
          </ac:picMkLst>
        </pc:picChg>
        <pc:picChg chg="del">
          <ac:chgData name="Holly G. Richardson" userId="fe15c698-ffa1-4521-ba73-4dbcc8c1970c" providerId="ADAL" clId="{7EE701CE-2AD4-42C9-87EE-98ABC37C075D}" dt="2023-12-12T15:06:26.895" v="364" actId="478"/>
          <ac:picMkLst>
            <pc:docMk/>
            <pc:sldMk cId="2502602337" sldId="405"/>
            <ac:picMk id="7" creationId="{F249C004-A432-F5DF-6996-78EE6B827A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276-024B-4044-90B5-BFBE440DDB01}"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20A8-4B3A-43F7-8AC1-C79D9CB6463A}" type="slidenum">
              <a:rPr lang="en-US" smtClean="0"/>
              <a:t>‹#›</a:t>
            </a:fld>
            <a:endParaRPr lang="en-US"/>
          </a:p>
        </p:txBody>
      </p:sp>
    </p:spTree>
    <p:extLst>
      <p:ext uri="{BB962C8B-B14F-4D97-AF65-F5344CB8AC3E}">
        <p14:creationId xmlns:p14="http://schemas.microsoft.com/office/powerpoint/2010/main" val="306285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included</a:t>
            </a:r>
            <a:r>
              <a:rPr lang="en-US" baseline="0" dirty="0"/>
              <a:t> in the </a:t>
            </a:r>
            <a:r>
              <a:rPr lang="en-US" baseline="0" dirty="0" err="1"/>
              <a:t>powerpoint</a:t>
            </a:r>
            <a:r>
              <a:rPr lang="en-US" baseline="0" dirty="0"/>
              <a:t> </a:t>
            </a:r>
            <a:endParaRPr lang="es-PR" dirty="0"/>
          </a:p>
        </p:txBody>
      </p:sp>
      <p:sp>
        <p:nvSpPr>
          <p:cNvPr id="4" name="Slide Number Placeholder 3"/>
          <p:cNvSpPr>
            <a:spLocks noGrp="1"/>
          </p:cNvSpPr>
          <p:nvPr>
            <p:ph type="sldNum" sz="quarter" idx="10"/>
          </p:nvPr>
        </p:nvSpPr>
        <p:spPr/>
        <p:txBody>
          <a:bodyPr/>
          <a:lstStyle/>
          <a:p>
            <a:fld id="{7E508474-0E5D-4BC4-A84B-61D63D8B780C}" type="slidenum">
              <a:rPr lang="es-PR" smtClean="0"/>
              <a:t>3</a:t>
            </a:fld>
            <a:endParaRPr lang="es-PR"/>
          </a:p>
        </p:txBody>
      </p:sp>
    </p:spTree>
    <p:extLst>
      <p:ext uri="{BB962C8B-B14F-4D97-AF65-F5344CB8AC3E}">
        <p14:creationId xmlns:p14="http://schemas.microsoft.com/office/powerpoint/2010/main" val="190386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included</a:t>
            </a:r>
            <a:r>
              <a:rPr lang="en-US" baseline="0" dirty="0"/>
              <a:t> in the </a:t>
            </a:r>
            <a:r>
              <a:rPr lang="en-US" baseline="0" dirty="0" err="1"/>
              <a:t>powerpoint</a:t>
            </a:r>
            <a:r>
              <a:rPr lang="en-US" baseline="0" dirty="0"/>
              <a:t> </a:t>
            </a:r>
            <a:endParaRPr lang="es-PR" dirty="0"/>
          </a:p>
        </p:txBody>
      </p:sp>
      <p:sp>
        <p:nvSpPr>
          <p:cNvPr id="4" name="Slide Number Placeholder 3"/>
          <p:cNvSpPr>
            <a:spLocks noGrp="1"/>
          </p:cNvSpPr>
          <p:nvPr>
            <p:ph type="sldNum" sz="quarter" idx="10"/>
          </p:nvPr>
        </p:nvSpPr>
        <p:spPr/>
        <p:txBody>
          <a:bodyPr/>
          <a:lstStyle/>
          <a:p>
            <a:fld id="{7E508474-0E5D-4BC4-A84B-61D63D8B780C}" type="slidenum">
              <a:rPr lang="es-PR" smtClean="0"/>
              <a:t>4</a:t>
            </a:fld>
            <a:endParaRPr lang="es-PR"/>
          </a:p>
        </p:txBody>
      </p:sp>
    </p:spTree>
    <p:extLst>
      <p:ext uri="{BB962C8B-B14F-4D97-AF65-F5344CB8AC3E}">
        <p14:creationId xmlns:p14="http://schemas.microsoft.com/office/powerpoint/2010/main" val="310432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included</a:t>
            </a:r>
            <a:r>
              <a:rPr lang="en-US" baseline="0" dirty="0"/>
              <a:t> in the </a:t>
            </a:r>
            <a:r>
              <a:rPr lang="en-US" baseline="0" dirty="0" err="1"/>
              <a:t>powerpoint</a:t>
            </a:r>
            <a:r>
              <a:rPr lang="en-US" baseline="0" dirty="0"/>
              <a:t> </a:t>
            </a:r>
            <a:endParaRPr lang="es-PR" dirty="0"/>
          </a:p>
        </p:txBody>
      </p:sp>
      <p:sp>
        <p:nvSpPr>
          <p:cNvPr id="4" name="Slide Number Placeholder 3"/>
          <p:cNvSpPr>
            <a:spLocks noGrp="1"/>
          </p:cNvSpPr>
          <p:nvPr>
            <p:ph type="sldNum" sz="quarter" idx="10"/>
          </p:nvPr>
        </p:nvSpPr>
        <p:spPr/>
        <p:txBody>
          <a:bodyPr/>
          <a:lstStyle/>
          <a:p>
            <a:fld id="{7E508474-0E5D-4BC4-A84B-61D63D8B780C}" type="slidenum">
              <a:rPr lang="es-PR" smtClean="0"/>
              <a:t>5</a:t>
            </a:fld>
            <a:endParaRPr lang="es-PR"/>
          </a:p>
        </p:txBody>
      </p:sp>
    </p:spTree>
    <p:extLst>
      <p:ext uri="{BB962C8B-B14F-4D97-AF65-F5344CB8AC3E}">
        <p14:creationId xmlns:p14="http://schemas.microsoft.com/office/powerpoint/2010/main" val="274149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2CE03A6-7095-45F3-AE23-700C5AD380CD}" type="slidenum">
              <a:rPr lang="en-US" smtClean="0"/>
              <a:t>69</a:t>
            </a:fld>
            <a:endParaRPr lang="en-US"/>
          </a:p>
        </p:txBody>
      </p:sp>
    </p:spTree>
    <p:extLst>
      <p:ext uri="{BB962C8B-B14F-4D97-AF65-F5344CB8AC3E}">
        <p14:creationId xmlns:p14="http://schemas.microsoft.com/office/powerpoint/2010/main" val="4682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R"/>
          </a:p>
        </p:txBody>
      </p:sp>
      <p:sp>
        <p:nvSpPr>
          <p:cNvPr id="3" name="Date Placeholder 2"/>
          <p:cNvSpPr>
            <a:spLocks noGrp="1"/>
          </p:cNvSpPr>
          <p:nvPr>
            <p:ph type="dt" sz="half" idx="10"/>
          </p:nvPr>
        </p:nvSpPr>
        <p:spPr/>
        <p:txBody>
          <a:bodyPr/>
          <a:lstStyle/>
          <a:p>
            <a:fld id="{FEA2CEB2-4E2B-4AF7-B723-169D416F5055}" type="datetimeFigureOut">
              <a:rPr lang="es-PR" smtClean="0"/>
              <a:t>12/13/2023</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81238361-423F-4FCD-A7EC-DEAC3AF85CDA}" type="slidenum">
              <a:rPr lang="es-PR" smtClean="0"/>
              <a:t>‹#›</a:t>
            </a:fld>
            <a:endParaRPr lang="es-PR"/>
          </a:p>
        </p:txBody>
      </p:sp>
    </p:spTree>
    <p:extLst>
      <p:ext uri="{BB962C8B-B14F-4D97-AF65-F5344CB8AC3E}">
        <p14:creationId xmlns:p14="http://schemas.microsoft.com/office/powerpoint/2010/main" val="24705962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CEB2-4E2B-4AF7-B723-169D416F5055}" type="datetimeFigureOut">
              <a:rPr lang="es-PR" smtClean="0"/>
              <a:t>12/13/2023</a:t>
            </a:fld>
            <a:endParaRPr lang="es-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38361-423F-4FCD-A7EC-DEAC3AF85CDA}" type="slidenum">
              <a:rPr lang="es-PR" smtClean="0"/>
              <a:t>‹#›</a:t>
            </a:fld>
            <a:endParaRPr lang="es-PR"/>
          </a:p>
        </p:txBody>
      </p:sp>
    </p:spTree>
    <p:extLst>
      <p:ext uri="{BB962C8B-B14F-4D97-AF65-F5344CB8AC3E}">
        <p14:creationId xmlns:p14="http://schemas.microsoft.com/office/powerpoint/2010/main" val="228835199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117988"/>
            <a:ext cx="12192000" cy="6975988"/>
          </a:xfrm>
          <a:prstGeom prst="rect">
            <a:avLst/>
          </a:prstGeom>
        </p:spPr>
      </p:pic>
      <p:sp>
        <p:nvSpPr>
          <p:cNvPr id="4" name="Title 1">
            <a:extLst>
              <a:ext uri="{FF2B5EF4-FFF2-40B4-BE49-F238E27FC236}">
                <a16:creationId xmlns:a16="http://schemas.microsoft.com/office/drawing/2014/main" id="{49E274E2-CD5B-430C-8BD1-1185395BD98C}"/>
              </a:ext>
            </a:extLst>
          </p:cNvPr>
          <p:cNvSpPr>
            <a:spLocks noGrp="1"/>
          </p:cNvSpPr>
          <p:nvPr/>
        </p:nvSpPr>
        <p:spPr>
          <a:xfrm>
            <a:off x="4325468" y="1221967"/>
            <a:ext cx="7392310" cy="118908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spcBef>
                <a:spcPts val="300"/>
              </a:spcBef>
            </a:pPr>
            <a:r>
              <a:rPr lang="en-US" b="1" dirty="0">
                <a:solidFill>
                  <a:srgbClr val="C00000"/>
                </a:solidFill>
                <a:latin typeface="Calibri"/>
                <a:ea typeface="Cambria"/>
                <a:cs typeface="Calibri"/>
              </a:rPr>
              <a:t>Progress Notes &amp; Group Notes</a:t>
            </a:r>
          </a:p>
        </p:txBody>
      </p:sp>
    </p:spTree>
    <p:extLst>
      <p:ext uri="{BB962C8B-B14F-4D97-AF65-F5344CB8AC3E}">
        <p14:creationId xmlns:p14="http://schemas.microsoft.com/office/powerpoint/2010/main" val="89012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Patient Progress</a:t>
            </a:r>
          </a:p>
        </p:txBody>
      </p:sp>
      <p:sp>
        <p:nvSpPr>
          <p:cNvPr id="6" name="TextBox 1"/>
          <p:cNvSpPr txBox="1"/>
          <p:nvPr/>
        </p:nvSpPr>
        <p:spPr>
          <a:xfrm>
            <a:off x="548336" y="1122218"/>
            <a:ext cx="10864644"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C00000"/>
                </a:solidFill>
                <a:latin typeface="Calibri"/>
                <a:ea typeface="Calibri"/>
                <a:cs typeface="Calibri"/>
              </a:rPr>
              <a:t>What are the tools that help us monitor patient progress?</a:t>
            </a: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Progress Note</a:t>
            </a:r>
            <a:endParaRPr lang="en-US" sz="2400"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Connected to treatment plan</a:t>
            </a:r>
            <a:endParaRPr lang="en-US"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Group Notes</a:t>
            </a:r>
            <a:endParaRPr lang="en-US" dirty="0">
              <a:solidFill>
                <a:srgbClr val="000000"/>
              </a:solidFill>
              <a:latin typeface="Calibri"/>
              <a:ea typeface="Calibri"/>
              <a:cs typeface="Calibri"/>
            </a:endParaRPr>
          </a:p>
          <a:p>
            <a:pPr marL="342900" indent="-342900">
              <a:buFont typeface="Arial"/>
              <a:buChar char="•"/>
            </a:pPr>
            <a:r>
              <a:rPr lang="en-US" sz="2400" b="1" dirty="0">
                <a:solidFill>
                  <a:srgbClr val="000000"/>
                </a:solidFill>
                <a:latin typeface="Calibri"/>
                <a:ea typeface="Calibri"/>
                <a:cs typeface="Calibri"/>
              </a:rPr>
              <a:t>Phase Review</a:t>
            </a:r>
          </a:p>
          <a:p>
            <a:pPr marL="800100" lvl="1" indent="-342900">
              <a:buFont typeface="Wingdings"/>
              <a:buChar char="Ø"/>
            </a:pPr>
            <a:r>
              <a:rPr lang="en-US" sz="2400" dirty="0">
                <a:solidFill>
                  <a:srgbClr val="000000"/>
                </a:solidFill>
                <a:latin typeface="Calibri"/>
                <a:ea typeface="Calibri"/>
                <a:cs typeface="Calibri"/>
              </a:rPr>
              <a:t>Enter new Phase when patient changes phase</a:t>
            </a:r>
          </a:p>
          <a:p>
            <a:pPr marL="800100" lvl="1" indent="-342900">
              <a:buFont typeface="Wingdings"/>
              <a:buChar char="Ø"/>
            </a:pPr>
            <a:r>
              <a:rPr lang="en-US" sz="2400" dirty="0">
                <a:solidFill>
                  <a:srgbClr val="000000"/>
                </a:solidFill>
                <a:latin typeface="Calibri"/>
                <a:ea typeface="Calibri"/>
                <a:cs typeface="Calibri"/>
              </a:rPr>
              <a:t>Phase will pull into many other forms</a:t>
            </a:r>
          </a:p>
          <a:p>
            <a:pPr marL="800100" lvl="1" indent="-342900">
              <a:buFont typeface="Wingdings"/>
              <a:buChar char="Ø"/>
            </a:pPr>
            <a:r>
              <a:rPr lang="en-US" sz="2400" dirty="0">
                <a:solidFill>
                  <a:srgbClr val="000000"/>
                </a:solidFill>
                <a:latin typeface="Calibri"/>
                <a:ea typeface="Calibri"/>
                <a:cs typeface="Calibri"/>
              </a:rPr>
              <a:t>As we review phase tasks, we will build Phase Review Form</a:t>
            </a:r>
          </a:p>
          <a:p>
            <a:pPr marL="342900" indent="-342900">
              <a:buFont typeface="Arial"/>
              <a:buChar char="•"/>
            </a:pPr>
            <a:r>
              <a:rPr lang="en-US" sz="2400" b="1" dirty="0">
                <a:solidFill>
                  <a:srgbClr val="000000"/>
                </a:solidFill>
                <a:latin typeface="Calibri"/>
                <a:ea typeface="Calibri"/>
                <a:cs typeface="Calibri"/>
              </a:rPr>
              <a:t>Treatment Plan Review</a:t>
            </a:r>
          </a:p>
          <a:p>
            <a:pPr marL="800100" lvl="1" indent="-342900">
              <a:buFont typeface="Wingdings"/>
              <a:buChar char="Ø"/>
            </a:pPr>
            <a:r>
              <a:rPr lang="en-US" sz="2400" dirty="0">
                <a:solidFill>
                  <a:srgbClr val="000000"/>
                </a:solidFill>
                <a:latin typeface="Calibri"/>
                <a:ea typeface="Calibri"/>
                <a:cs typeface="Calibri"/>
              </a:rPr>
              <a:t>Complete review every 30, 60, or 90 days</a:t>
            </a:r>
          </a:p>
          <a:p>
            <a:pPr lvl="1"/>
            <a:endParaRPr lang="en-US" sz="2400" dirty="0">
              <a:latin typeface="Calibri"/>
              <a:ea typeface="Calibri"/>
              <a:cs typeface="Calibri"/>
            </a:endParaRPr>
          </a:p>
        </p:txBody>
      </p:sp>
    </p:spTree>
    <p:extLst>
      <p:ext uri="{BB962C8B-B14F-4D97-AF65-F5344CB8AC3E}">
        <p14:creationId xmlns:p14="http://schemas.microsoft.com/office/powerpoint/2010/main" val="191138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79744" y="26581"/>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Patient Progress</a:t>
            </a:r>
          </a:p>
        </p:txBody>
      </p:sp>
      <p:sp>
        <p:nvSpPr>
          <p:cNvPr id="6" name="TextBox 1"/>
          <p:cNvSpPr txBox="1"/>
          <p:nvPr/>
        </p:nvSpPr>
        <p:spPr>
          <a:xfrm>
            <a:off x="548336" y="1122218"/>
            <a:ext cx="10864644"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C00000"/>
                </a:solidFill>
                <a:latin typeface="Calibri"/>
                <a:ea typeface="Calibri"/>
                <a:cs typeface="Calibri"/>
              </a:rPr>
              <a:t>What are some other tools that help us monitor patient progress?</a:t>
            </a: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ASAM @ Reauthorization</a:t>
            </a:r>
            <a:endParaRPr lang="en-US" sz="2400"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Connected to treatment plan</a:t>
            </a:r>
            <a:endParaRPr lang="en-US"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MDT Meetings</a:t>
            </a:r>
          </a:p>
          <a:p>
            <a:pPr lvl="1"/>
            <a:endParaRPr lang="en-US" sz="2400" dirty="0">
              <a:latin typeface="Calibri"/>
              <a:ea typeface="Calibri"/>
              <a:cs typeface="Calibri"/>
            </a:endParaRPr>
          </a:p>
        </p:txBody>
      </p:sp>
    </p:spTree>
    <p:extLst>
      <p:ext uri="{BB962C8B-B14F-4D97-AF65-F5344CB8AC3E}">
        <p14:creationId xmlns:p14="http://schemas.microsoft.com/office/powerpoint/2010/main" val="30501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79744" y="26581"/>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Progress Note</a:t>
            </a:r>
          </a:p>
        </p:txBody>
      </p:sp>
      <p:sp>
        <p:nvSpPr>
          <p:cNvPr id="6" name="TextBox 1"/>
          <p:cNvSpPr txBox="1"/>
          <p:nvPr/>
        </p:nvSpPr>
        <p:spPr>
          <a:xfrm>
            <a:off x="548336" y="1122218"/>
            <a:ext cx="11210202"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solidFill>
                <a:srgbClr val="C00000"/>
              </a:solidFill>
              <a:latin typeface="Calibri"/>
              <a:ea typeface="Calibri"/>
              <a:cs typeface="Calibri"/>
            </a:endParaRPr>
          </a:p>
          <a:p>
            <a:r>
              <a:rPr lang="en-US" sz="2400" dirty="0">
                <a:solidFill>
                  <a:srgbClr val="000000"/>
                </a:solidFill>
                <a:latin typeface="Calibri"/>
                <a:ea typeface="Calibri"/>
                <a:cs typeface="Calibri"/>
              </a:rPr>
              <a:t>• Based on SOAP/DAP (Subjective, Objective, Assessment, Plan/Data, Assessment, Plan format</a:t>
            </a:r>
          </a:p>
          <a:p>
            <a:r>
              <a:rPr lang="en-US" sz="2400" dirty="0">
                <a:solidFill>
                  <a:srgbClr val="000000"/>
                </a:solidFill>
                <a:latin typeface="Calibri"/>
                <a:ea typeface="Calibri"/>
                <a:cs typeface="Calibri"/>
              </a:rPr>
              <a:t>• Need to answer the questions: </a:t>
            </a:r>
            <a:endParaRPr lang="en-US" sz="2400" b="1"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How is the patient doing (subjectively &amp; objectively)?</a:t>
            </a:r>
          </a:p>
          <a:p>
            <a:pPr marL="800100" lvl="1" indent="-342900">
              <a:buFont typeface="Wingdings"/>
              <a:buChar char="Ø"/>
            </a:pPr>
            <a:r>
              <a:rPr lang="en-US" sz="2400" dirty="0">
                <a:solidFill>
                  <a:srgbClr val="000000"/>
                </a:solidFill>
                <a:latin typeface="Calibri"/>
                <a:ea typeface="Calibri"/>
                <a:cs typeface="Calibri"/>
              </a:rPr>
              <a:t>What progress are they making towards their goals &amp; objectives?</a:t>
            </a:r>
          </a:p>
          <a:p>
            <a:pPr marL="800100" lvl="1" indent="-342900">
              <a:buFont typeface="Wingdings"/>
              <a:buChar char="Ø"/>
            </a:pPr>
            <a:r>
              <a:rPr lang="en-US" sz="2400" dirty="0">
                <a:solidFill>
                  <a:srgbClr val="000000"/>
                </a:solidFill>
                <a:latin typeface="Calibri"/>
                <a:ea typeface="Calibri"/>
                <a:cs typeface="Calibri"/>
              </a:rPr>
              <a:t>What did you do for them to help them meet their goals &amp; objectives (interventions)?</a:t>
            </a:r>
          </a:p>
          <a:p>
            <a:pPr marL="800100" lvl="1" indent="-342900">
              <a:buFont typeface="Wingdings"/>
              <a:buChar char="Ø"/>
            </a:pPr>
            <a:r>
              <a:rPr lang="en-US" sz="2400" dirty="0">
                <a:solidFill>
                  <a:srgbClr val="000000"/>
                </a:solidFill>
                <a:latin typeface="Calibri"/>
                <a:ea typeface="Calibri"/>
                <a:cs typeface="Calibri"/>
              </a:rPr>
              <a:t>How did they respond?</a:t>
            </a:r>
          </a:p>
          <a:p>
            <a:pPr marL="800100" lvl="1" indent="-342900">
              <a:buFont typeface="Wingdings"/>
              <a:buChar char="Ø"/>
            </a:pPr>
            <a:r>
              <a:rPr lang="en-US" sz="2400" dirty="0">
                <a:solidFill>
                  <a:srgbClr val="000000"/>
                </a:solidFill>
                <a:latin typeface="Calibri"/>
                <a:ea typeface="Calibri"/>
                <a:cs typeface="Calibri"/>
              </a:rPr>
              <a:t>What is the plan going forward?</a:t>
            </a:r>
          </a:p>
          <a:p>
            <a:endParaRPr lang="en-US" sz="2400" b="1" dirty="0">
              <a:latin typeface="Calibri"/>
              <a:ea typeface="Calibri"/>
              <a:cs typeface="Calibri"/>
            </a:endParaRPr>
          </a:p>
          <a:p>
            <a:pPr lvl="1"/>
            <a:endParaRPr lang="en-US" sz="2400" dirty="0">
              <a:latin typeface="Calibri"/>
              <a:ea typeface="Calibri"/>
              <a:cs typeface="Calibri"/>
            </a:endParaRPr>
          </a:p>
        </p:txBody>
      </p:sp>
    </p:spTree>
    <p:extLst>
      <p:ext uri="{BB962C8B-B14F-4D97-AF65-F5344CB8AC3E}">
        <p14:creationId xmlns:p14="http://schemas.microsoft.com/office/powerpoint/2010/main" val="390021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79744" y="26581"/>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11210202"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FIRST: </a:t>
            </a: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Enter Date/Time (required)</a:t>
            </a:r>
            <a:endParaRPr lang="en-US" sz="2400" b="1" dirty="0">
              <a:solidFill>
                <a:srgbClr val="C00000"/>
              </a:solidFill>
              <a:latin typeface="Calibri"/>
              <a:ea typeface="Calibri"/>
              <a:cs typeface="Calibri"/>
            </a:endParaRPr>
          </a:p>
          <a:p>
            <a:pPr marL="342900" indent="-342900">
              <a:buFont typeface="Arial"/>
              <a:buChar char="•"/>
            </a:pPr>
            <a:r>
              <a:rPr lang="en-US" sz="2400" dirty="0">
                <a:solidFill>
                  <a:srgbClr val="000000"/>
                </a:solidFill>
                <a:latin typeface="Calibri"/>
                <a:ea typeface="Calibri"/>
                <a:cs typeface="Calibri"/>
              </a:rPr>
              <a:t>Enter Length of Session (required)</a:t>
            </a:r>
          </a:p>
          <a:p>
            <a:endParaRPr lang="en-US" sz="2400" dirty="0">
              <a:solidFill>
                <a:srgbClr val="000000"/>
              </a:solidFill>
              <a:latin typeface="Calibri"/>
              <a:ea typeface="Calibri"/>
              <a:cs typeface="Calibri"/>
            </a:endParaRPr>
          </a:p>
          <a:p>
            <a:pPr marL="342900" indent="-342900">
              <a:buFont typeface="Arial"/>
              <a:buChar char="•"/>
            </a:pPr>
            <a:r>
              <a:rPr lang="en-US" sz="2400" dirty="0">
                <a:solidFill>
                  <a:srgbClr val="000000"/>
                </a:solidFill>
                <a:latin typeface="Calibri"/>
                <a:ea typeface="Calibri"/>
                <a:cs typeface="Calibri"/>
              </a:rPr>
              <a:t>Select the Focus of the Session</a:t>
            </a:r>
          </a:p>
          <a:p>
            <a:pPr marL="800100" lvl="1" indent="-342900">
              <a:buFont typeface="Arial"/>
              <a:buChar char="•"/>
            </a:pPr>
            <a:r>
              <a:rPr lang="en-US" sz="2400" dirty="0">
                <a:solidFill>
                  <a:srgbClr val="000000"/>
                </a:solidFill>
                <a:latin typeface="Calibri"/>
                <a:ea typeface="Calibri"/>
                <a:cs typeface="Calibri"/>
              </a:rPr>
              <a:t>Allows us to track the kind of work we do with our patients, and how much support patients receive in different areas</a:t>
            </a:r>
          </a:p>
        </p:txBody>
      </p:sp>
      <p:pic>
        <p:nvPicPr>
          <p:cNvPr id="4" name="Picture 3" descr="A screenshot of a computer&#10;&#10;Description automatically generated">
            <a:extLst>
              <a:ext uri="{FF2B5EF4-FFF2-40B4-BE49-F238E27FC236}">
                <a16:creationId xmlns:a16="http://schemas.microsoft.com/office/drawing/2014/main" id="{2E202E45-971F-D49D-66D1-2EF7D757E0B2}"/>
              </a:ext>
            </a:extLst>
          </p:cNvPr>
          <p:cNvPicPr>
            <a:picLocks noChangeAspect="1"/>
          </p:cNvPicPr>
          <p:nvPr/>
        </p:nvPicPr>
        <p:blipFill>
          <a:blip r:embed="rId3"/>
          <a:stretch>
            <a:fillRect/>
          </a:stretch>
        </p:blipFill>
        <p:spPr>
          <a:xfrm>
            <a:off x="5530703" y="1694910"/>
            <a:ext cx="6039293" cy="116446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957BA67-0CE7-2012-42C8-4D972589C5F7}"/>
              </a:ext>
            </a:extLst>
          </p:cNvPr>
          <p:cNvPicPr>
            <a:picLocks noChangeAspect="1"/>
          </p:cNvPicPr>
          <p:nvPr/>
        </p:nvPicPr>
        <p:blipFill>
          <a:blip r:embed="rId4"/>
          <a:stretch>
            <a:fillRect/>
          </a:stretch>
        </p:blipFill>
        <p:spPr>
          <a:xfrm>
            <a:off x="3776330" y="4133782"/>
            <a:ext cx="3044455" cy="2604227"/>
          </a:xfrm>
          <a:prstGeom prst="rect">
            <a:avLst/>
          </a:prstGeom>
        </p:spPr>
      </p:pic>
    </p:spTree>
    <p:extLst>
      <p:ext uri="{BB962C8B-B14F-4D97-AF65-F5344CB8AC3E}">
        <p14:creationId xmlns:p14="http://schemas.microsoft.com/office/powerpoint/2010/main" val="204810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79744" y="26581"/>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11210202"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FIRST: </a:t>
            </a: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If No Show, record communication you had with the patient and scheduling of another session (within the same week)</a:t>
            </a:r>
            <a:endParaRPr lang="en-US" sz="2400" b="1" dirty="0">
              <a:solidFill>
                <a:srgbClr val="C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322272BF-04FF-D130-E2EC-3C89CC7A5737}"/>
              </a:ext>
            </a:extLst>
          </p:cNvPr>
          <p:cNvPicPr>
            <a:picLocks noChangeAspect="1"/>
          </p:cNvPicPr>
          <p:nvPr/>
        </p:nvPicPr>
        <p:blipFill>
          <a:blip r:embed="rId3"/>
          <a:stretch>
            <a:fillRect/>
          </a:stretch>
        </p:blipFill>
        <p:spPr>
          <a:xfrm>
            <a:off x="2934586" y="2745532"/>
            <a:ext cx="4745665" cy="3617495"/>
          </a:xfrm>
          <a:prstGeom prst="rect">
            <a:avLst/>
          </a:prstGeom>
        </p:spPr>
      </p:pic>
    </p:spTree>
    <p:extLst>
      <p:ext uri="{BB962C8B-B14F-4D97-AF65-F5344CB8AC3E}">
        <p14:creationId xmlns:p14="http://schemas.microsoft.com/office/powerpoint/2010/main" val="185143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11210202" cy="63709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Presenting Issues: </a:t>
            </a: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Subjective</a:t>
            </a:r>
            <a:endParaRPr lang="en-US" sz="2400" dirty="0">
              <a:solidFill>
                <a:srgbClr val="000000"/>
              </a:solidFill>
              <a:latin typeface="Calibri"/>
              <a:ea typeface="Calibri"/>
              <a:cs typeface="Calibri"/>
            </a:endParaRPr>
          </a:p>
          <a:p>
            <a:pPr marL="800100" lvl="1" indent="-342900">
              <a:buFont typeface="Arial,Sans-Serif"/>
              <a:buChar char="•"/>
            </a:pPr>
            <a:r>
              <a:rPr lang="en-US" sz="2400" dirty="0">
                <a:solidFill>
                  <a:srgbClr val="000000"/>
                </a:solidFill>
                <a:latin typeface="Calibri"/>
                <a:cs typeface="Calibri"/>
              </a:rPr>
              <a:t>What do they say about how they are doing (in the client's own words)?</a:t>
            </a:r>
          </a:p>
          <a:p>
            <a:pPr marL="1257300" lvl="2" indent="-342900">
              <a:buFont typeface="Arial,Sans-Serif"/>
              <a:buChar char="•"/>
            </a:pPr>
            <a:r>
              <a:rPr lang="en-US" sz="2400" dirty="0">
                <a:solidFill>
                  <a:srgbClr val="000000"/>
                </a:solidFill>
                <a:latin typeface="Calibri"/>
                <a:cs typeface="Calibri"/>
              </a:rPr>
              <a:t>E.g., "I'm angry with my roommate.</a:t>
            </a:r>
          </a:p>
          <a:p>
            <a:pPr marL="1714500" lvl="3" indent="-342900">
              <a:buFont typeface="Arial,Sans-Serif"/>
              <a:buChar char="•"/>
            </a:pPr>
            <a:r>
              <a:rPr lang="en-US" sz="2400" dirty="0">
                <a:solidFill>
                  <a:srgbClr val="000000"/>
                </a:solidFill>
                <a:latin typeface="Calibri"/>
                <a:cs typeface="Calibri"/>
              </a:rPr>
              <a:t>Can be written in Spanish, but English translation must also be provided.</a:t>
            </a:r>
            <a:endParaRPr lang="en-US" dirty="0"/>
          </a:p>
          <a:p>
            <a:pPr marL="342900" indent="-342900">
              <a:buFont typeface="Arial"/>
              <a:buChar char="•"/>
            </a:pPr>
            <a:r>
              <a:rPr lang="en-US" sz="2400" dirty="0">
                <a:solidFill>
                  <a:srgbClr val="000000"/>
                </a:solidFill>
                <a:latin typeface="Calibri"/>
                <a:ea typeface="Calibri"/>
                <a:cs typeface="Calibri"/>
              </a:rPr>
              <a:t>Objective </a:t>
            </a:r>
          </a:p>
          <a:p>
            <a:pPr marL="800100" lvl="1" indent="-342900">
              <a:buFont typeface="Arial"/>
              <a:buChar char="•"/>
            </a:pPr>
            <a:r>
              <a:rPr lang="en-US" sz="2400" dirty="0">
                <a:solidFill>
                  <a:srgbClr val="000000"/>
                </a:solidFill>
                <a:latin typeface="Calibri"/>
                <a:ea typeface="Calibri"/>
                <a:cs typeface="Calibri"/>
              </a:rPr>
              <a:t>Reported symptoms &amp; facts</a:t>
            </a:r>
          </a:p>
          <a:p>
            <a:pPr marL="800100" lvl="1" indent="-342900">
              <a:buFont typeface="Arial"/>
              <a:buChar char="•"/>
            </a:pPr>
            <a:r>
              <a:rPr lang="en-US" sz="2400" dirty="0">
                <a:solidFill>
                  <a:srgbClr val="000000"/>
                </a:solidFill>
                <a:latin typeface="Calibri"/>
                <a:ea typeface="Calibri"/>
                <a:cs typeface="Calibri"/>
              </a:rPr>
              <a:t>Symptoms you observe</a:t>
            </a:r>
          </a:p>
          <a:p>
            <a:pPr marL="800100" lvl="1" indent="-342900">
              <a:buFont typeface="Arial"/>
              <a:buChar char="•"/>
            </a:pPr>
            <a:r>
              <a:rPr lang="en-US" sz="2400" dirty="0">
                <a:solidFill>
                  <a:srgbClr val="000000"/>
                </a:solidFill>
                <a:latin typeface="Calibri"/>
                <a:ea typeface="Calibri"/>
                <a:cs typeface="Calibri"/>
              </a:rPr>
              <a:t>E.g., "Pt reported that he had a disagreement with roommate today.               </a:t>
            </a:r>
          </a:p>
          <a:p>
            <a:pPr lvl="1"/>
            <a:r>
              <a:rPr lang="en-US" sz="2400" dirty="0">
                <a:solidFill>
                  <a:srgbClr val="000000"/>
                </a:solidFill>
                <a:latin typeface="Calibri"/>
                <a:ea typeface="Calibri"/>
                <a:cs typeface="Calibri"/>
              </a:rPr>
              <a:t>     Pt was irritable &amp; reported feeling depressed and frustrated having </a:t>
            </a:r>
          </a:p>
          <a:p>
            <a:pPr lvl="1"/>
            <a:r>
              <a:rPr lang="en-US" sz="2400" dirty="0">
                <a:solidFill>
                  <a:srgbClr val="000000"/>
                </a:solidFill>
                <a:latin typeface="Calibri"/>
                <a:ea typeface="Calibri"/>
                <a:cs typeface="Calibri"/>
              </a:rPr>
              <a:t>     an increased wish to leave program. </a:t>
            </a: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spTree>
    <p:extLst>
      <p:ext uri="{BB962C8B-B14F-4D97-AF65-F5344CB8AC3E}">
        <p14:creationId xmlns:p14="http://schemas.microsoft.com/office/powerpoint/2010/main" val="202646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53163"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11210202"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Presenting Issues: </a:t>
            </a: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Subjective</a:t>
            </a:r>
            <a:endParaRPr lang="en-US" sz="2400" dirty="0">
              <a:solidFill>
                <a:srgbClr val="000000"/>
              </a:solidFill>
              <a:latin typeface="Calibri"/>
              <a:ea typeface="Calibri"/>
              <a:cs typeface="Calibri"/>
            </a:endParaRPr>
          </a:p>
          <a:p>
            <a:pPr marL="342900" indent="-342900">
              <a:buFont typeface="Arial"/>
              <a:buChar char="•"/>
            </a:pPr>
            <a:r>
              <a:rPr lang="en-US" sz="2400" dirty="0">
                <a:solidFill>
                  <a:srgbClr val="000000"/>
                </a:solidFill>
                <a:latin typeface="Calibri"/>
                <a:ea typeface="Calibri"/>
                <a:cs typeface="Calibri"/>
              </a:rPr>
              <a:t>Objective </a:t>
            </a: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3412B03-2FFA-3A15-E0DE-EC50F38869E7}"/>
              </a:ext>
            </a:extLst>
          </p:cNvPr>
          <p:cNvPicPr>
            <a:picLocks noChangeAspect="1"/>
          </p:cNvPicPr>
          <p:nvPr/>
        </p:nvPicPr>
        <p:blipFill>
          <a:blip r:embed="rId3"/>
          <a:stretch>
            <a:fillRect/>
          </a:stretch>
        </p:blipFill>
        <p:spPr>
          <a:xfrm>
            <a:off x="2535865" y="1698077"/>
            <a:ext cx="6916479" cy="4427636"/>
          </a:xfrm>
          <a:prstGeom prst="rect">
            <a:avLst/>
          </a:prstGeom>
        </p:spPr>
      </p:pic>
    </p:spTree>
    <p:extLst>
      <p:ext uri="{BB962C8B-B14F-4D97-AF65-F5344CB8AC3E}">
        <p14:creationId xmlns:p14="http://schemas.microsoft.com/office/powerpoint/2010/main" val="306238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1"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198039" y="793744"/>
            <a:ext cx="11210202" cy="71096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Interventions/Progress: </a:t>
            </a: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Click on the magnifying glass next under "Goal" to select the Goal &amp; key objectives from the Treatment Plan that are the focus of your work at that moment</a:t>
            </a:r>
          </a:p>
          <a:p>
            <a:pPr marL="800100" lvl="1" indent="-342900">
              <a:buFont typeface="Arial"/>
              <a:buChar char="•"/>
            </a:pPr>
            <a:r>
              <a:rPr lang="en-US" sz="2400" dirty="0">
                <a:latin typeface="Calibri"/>
                <a:ea typeface="Calibri"/>
                <a:cs typeface="Calibri"/>
              </a:rPr>
              <a:t>Note: Only Goals entered into the treatment plan will appear as selection</a:t>
            </a:r>
          </a:p>
          <a:p>
            <a:pPr lvl="1"/>
            <a:r>
              <a:rPr lang="en-US" sz="2400" dirty="0">
                <a:latin typeface="Calibri"/>
                <a:ea typeface="Calibri"/>
                <a:cs typeface="Calibri"/>
              </a:rPr>
              <a:t>     options</a:t>
            </a:r>
          </a:p>
          <a:p>
            <a:pPr marL="342900" indent="-342900">
              <a:buFont typeface="Arial"/>
              <a:buChar char="•"/>
            </a:pPr>
            <a:r>
              <a:rPr lang="en-US" sz="2400" dirty="0">
                <a:latin typeface="Calibri"/>
                <a:ea typeface="Calibri"/>
                <a:cs typeface="Calibri"/>
              </a:rPr>
              <a:t>Note Patient's progress towards the Goal or Objective</a:t>
            </a:r>
          </a:p>
          <a:p>
            <a:pPr marL="800100" lvl="1" indent="-342900">
              <a:buFont typeface="Arial"/>
              <a:buChar char="•"/>
            </a:pPr>
            <a:r>
              <a:rPr lang="en-US" sz="2400" dirty="0">
                <a:latin typeface="Calibri"/>
                <a:ea typeface="Calibri"/>
                <a:cs typeface="Calibri"/>
              </a:rPr>
              <a:t>In Process: Patient is struggling with this goal</a:t>
            </a:r>
          </a:p>
          <a:p>
            <a:pPr marL="1257300" lvl="2" indent="-342900">
              <a:buFont typeface="Arial"/>
              <a:buChar char="•"/>
            </a:pPr>
            <a:r>
              <a:rPr lang="en-US" sz="2400" dirty="0">
                <a:latin typeface="Calibri"/>
                <a:ea typeface="Calibri"/>
                <a:cs typeface="Calibri"/>
              </a:rPr>
              <a:t>Focus on trying to understand what is getting in the way</a:t>
            </a:r>
          </a:p>
          <a:p>
            <a:pPr marL="800100" lvl="1" indent="-342900">
              <a:buFont typeface="Arial"/>
              <a:buChar char="•"/>
            </a:pPr>
            <a:r>
              <a:rPr lang="en-US" sz="2400" dirty="0">
                <a:latin typeface="Calibri"/>
                <a:ea typeface="Calibri"/>
                <a:cs typeface="Calibri"/>
              </a:rPr>
              <a:t>Making Progress: Patient has begun to take steps and make gains</a:t>
            </a:r>
          </a:p>
          <a:p>
            <a:pPr marL="800100" lvl="1" indent="-342900">
              <a:buFont typeface="Arial"/>
              <a:buChar char="•"/>
            </a:pPr>
            <a:r>
              <a:rPr lang="en-US" sz="2400" dirty="0">
                <a:latin typeface="Calibri"/>
                <a:ea typeface="Calibri"/>
                <a:cs typeface="Calibri"/>
              </a:rPr>
              <a:t>Achieved: Patient has achieved this goal or objective</a:t>
            </a:r>
          </a:p>
          <a:p>
            <a:pPr lvl="1"/>
            <a:endParaRPr lang="en-US" sz="2400" dirty="0">
              <a:solidFill>
                <a:srgbClr val="000000"/>
              </a:solidFill>
              <a:latin typeface="Calibri"/>
              <a:ea typeface="Calibri"/>
              <a:cs typeface="Calibri"/>
            </a:endParaRPr>
          </a:p>
          <a:p>
            <a:pPr lvl="2"/>
            <a:endParaRPr lang="en-US" sz="2400" b="1" dirty="0">
              <a:solidFill>
                <a:srgbClr val="C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26B5E70B-2717-4943-3592-F9487DE0EF89}"/>
              </a:ext>
            </a:extLst>
          </p:cNvPr>
          <p:cNvPicPr>
            <a:picLocks noChangeAspect="1"/>
          </p:cNvPicPr>
          <p:nvPr/>
        </p:nvPicPr>
        <p:blipFill>
          <a:blip r:embed="rId3"/>
          <a:stretch>
            <a:fillRect/>
          </a:stretch>
        </p:blipFill>
        <p:spPr>
          <a:xfrm>
            <a:off x="437736" y="1347087"/>
            <a:ext cx="9818393" cy="1465036"/>
          </a:xfrm>
          <a:prstGeom prst="rect">
            <a:avLst/>
          </a:prstGeom>
        </p:spPr>
      </p:pic>
    </p:spTree>
    <p:extLst>
      <p:ext uri="{BB962C8B-B14F-4D97-AF65-F5344CB8AC3E}">
        <p14:creationId xmlns:p14="http://schemas.microsoft.com/office/powerpoint/2010/main" val="117072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53163"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11210202"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Interventions/Progress: </a:t>
            </a: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endParaRPr lang="en-US" sz="2400" b="1" dirty="0">
              <a:solidFill>
                <a:srgbClr val="C00000"/>
              </a:solidFill>
              <a:latin typeface="Calibri"/>
              <a:ea typeface="Calibri"/>
              <a:cs typeface="Calibri"/>
            </a:endParaRPr>
          </a:p>
          <a:p>
            <a:pPr marL="342900" indent="-342900">
              <a:buFont typeface="Arial"/>
              <a:buChar char="•"/>
            </a:pPr>
            <a:r>
              <a:rPr lang="en-US" sz="2400" dirty="0">
                <a:latin typeface="Calibri"/>
                <a:ea typeface="Calibri"/>
                <a:cs typeface="Calibri"/>
              </a:rPr>
              <a:t>If you did not work on a Goal or Objective that is a current focus, you can also select the objective, check the box that it was not worked on and complete the box to insert the reason this was not worked on. </a:t>
            </a:r>
          </a:p>
          <a:p>
            <a:pPr lvl="1"/>
            <a:endParaRPr lang="en-US" sz="2400" dirty="0">
              <a:solidFill>
                <a:srgbClr val="000000"/>
              </a:solidFill>
              <a:latin typeface="Calibri"/>
              <a:ea typeface="Calibri"/>
              <a:cs typeface="Calibri"/>
            </a:endParaRPr>
          </a:p>
          <a:p>
            <a:pPr lvl="2"/>
            <a:endParaRPr lang="en-US" sz="2400" b="1" dirty="0">
              <a:solidFill>
                <a:srgbClr val="C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26B5E70B-2717-4943-3592-F9487DE0EF89}"/>
              </a:ext>
            </a:extLst>
          </p:cNvPr>
          <p:cNvPicPr>
            <a:picLocks noChangeAspect="1"/>
          </p:cNvPicPr>
          <p:nvPr/>
        </p:nvPicPr>
        <p:blipFill>
          <a:blip r:embed="rId3"/>
          <a:stretch>
            <a:fillRect/>
          </a:stretch>
        </p:blipFill>
        <p:spPr>
          <a:xfrm>
            <a:off x="754912" y="1555364"/>
            <a:ext cx="10921408" cy="1629621"/>
          </a:xfrm>
          <a:prstGeom prst="rect">
            <a:avLst/>
          </a:prstGeom>
        </p:spPr>
      </p:pic>
    </p:spTree>
    <p:extLst>
      <p:ext uri="{BB962C8B-B14F-4D97-AF65-F5344CB8AC3E}">
        <p14:creationId xmlns:p14="http://schemas.microsoft.com/office/powerpoint/2010/main" val="3260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53163"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601499" y="1122218"/>
            <a:ext cx="11210202"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2"/>
            <a:endParaRPr lang="en-US" sz="2400" b="1" dirty="0">
              <a:solidFill>
                <a:srgbClr val="C00000"/>
              </a:solidFill>
              <a:cs typeface="Calibri"/>
            </a:endParaRPr>
          </a:p>
          <a:p>
            <a:pPr marL="342900" indent="-342900">
              <a:buFont typeface="Arial"/>
              <a:buChar char="•"/>
            </a:pPr>
            <a:r>
              <a:rPr lang="en-US" sz="2400" dirty="0">
                <a:solidFill>
                  <a:srgbClr val="000000"/>
                </a:solidFill>
                <a:latin typeface="Calibri"/>
                <a:ea typeface="Calibri"/>
                <a:cs typeface="Calibri"/>
              </a:rPr>
              <a:t>Interventions this Session</a:t>
            </a:r>
          </a:p>
          <a:p>
            <a:pPr marL="800100" lvl="1" indent="-342900">
              <a:buFont typeface="Arial"/>
              <a:buChar char="•"/>
            </a:pPr>
            <a:r>
              <a:rPr lang="en-US" sz="2400" dirty="0">
                <a:solidFill>
                  <a:srgbClr val="000000"/>
                </a:solidFill>
                <a:latin typeface="Calibri"/>
                <a:ea typeface="Calibri"/>
                <a:cs typeface="Calibri"/>
              </a:rPr>
              <a:t>Summarize what you did in the session today, mentioning all objectives you worked on.</a:t>
            </a:r>
          </a:p>
          <a:p>
            <a:pPr marL="1257300" lvl="2" indent="-342900">
              <a:buFont typeface="Arial"/>
              <a:buChar char="•"/>
            </a:pPr>
            <a:r>
              <a:rPr lang="en-US" sz="2400" dirty="0">
                <a:cs typeface="Calibri"/>
              </a:rPr>
              <a:t>E.g., "This writer worked with pt to practice new strategies for communicating with roommate. This writer reviewed safety plan with pt to identify ways to manage stressful interactions with roommate. This writer worked with client on housing application </a:t>
            </a:r>
            <a:endParaRPr lang="en-US" dirty="0"/>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ABB096A4-D249-D84D-3545-DD1697AF248D}"/>
              </a:ext>
            </a:extLst>
          </p:cNvPr>
          <p:cNvPicPr>
            <a:picLocks noChangeAspect="1"/>
          </p:cNvPicPr>
          <p:nvPr/>
        </p:nvPicPr>
        <p:blipFill>
          <a:blip r:embed="rId3"/>
          <a:stretch>
            <a:fillRect/>
          </a:stretch>
        </p:blipFill>
        <p:spPr>
          <a:xfrm>
            <a:off x="2908005" y="4163942"/>
            <a:ext cx="5941827" cy="2145186"/>
          </a:xfrm>
          <a:prstGeom prst="rect">
            <a:avLst/>
          </a:prstGeom>
        </p:spPr>
      </p:pic>
    </p:spTree>
    <p:extLst>
      <p:ext uri="{BB962C8B-B14F-4D97-AF65-F5344CB8AC3E}">
        <p14:creationId xmlns:p14="http://schemas.microsoft.com/office/powerpoint/2010/main" val="39521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D05C8-4656-9899-DF92-B860FD9AFA5B}"/>
              </a:ext>
            </a:extLst>
          </p:cNvPr>
          <p:cNvPicPr/>
          <p:nvPr/>
        </p:nvPicPr>
        <p:blipFill>
          <a:blip r:embed="rId2"/>
          <a:stretch>
            <a:fillRect/>
          </a:stretch>
        </p:blipFill>
        <p:spPr>
          <a:xfrm>
            <a:off x="-1"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8159"/>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Calibri"/>
              </a:rPr>
              <a:t>Training Housekeeping </a:t>
            </a:r>
            <a:endParaRPr lang="en-US" sz="4500" b="1" dirty="0">
              <a:solidFill>
                <a:srgbClr val="640D0D"/>
              </a:solidFill>
              <a:latin typeface="Calibri" panose="020F0502020204030204" pitchFamily="34" charset="0"/>
              <a:ea typeface="Cambria" panose="02040503050406030204" pitchFamily="18" charset="0"/>
              <a:cs typeface="Calibri" panose="020F0502020204030204" pitchFamily="34" charset="0"/>
            </a:endParaRPr>
          </a:p>
        </p:txBody>
      </p:sp>
      <p:sp>
        <p:nvSpPr>
          <p:cNvPr id="6" name="TextBox 5"/>
          <p:cNvSpPr txBox="1"/>
          <p:nvPr/>
        </p:nvSpPr>
        <p:spPr>
          <a:xfrm>
            <a:off x="663677" y="1248312"/>
            <a:ext cx="10864645" cy="52057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r>
              <a:rPr lang="en-US" sz="2400" b="1" dirty="0">
                <a:latin typeface="Calibri"/>
                <a:ea typeface="Cambria"/>
                <a:cs typeface="Calibri"/>
              </a:rPr>
              <a:t>	We help each other grow</a:t>
            </a:r>
          </a:p>
          <a:p>
            <a:pPr marL="1371600" lvl="2" indent="-457200">
              <a:lnSpc>
                <a:spcPts val="3000"/>
              </a:lnSpc>
              <a:buFont typeface="Arial" panose="020B0604020202020204" pitchFamily="34" charset="0"/>
              <a:buChar char="•"/>
            </a:pPr>
            <a:r>
              <a:rPr lang="en-US" sz="2400" dirty="0">
                <a:latin typeface="Calibri"/>
                <a:ea typeface="Cambria"/>
                <a:cs typeface="Calibri"/>
              </a:rPr>
              <a:t> Speak from your experience</a:t>
            </a:r>
          </a:p>
          <a:p>
            <a:pPr marL="1371600" lvl="2" indent="-457200">
              <a:lnSpc>
                <a:spcPts val="3000"/>
              </a:lnSpc>
              <a:buFont typeface="Arial" panose="020B0604020202020204" pitchFamily="34" charset="0"/>
              <a:buChar char="•"/>
            </a:pPr>
            <a:r>
              <a:rPr lang="en-US" sz="2400" dirty="0">
                <a:latin typeface="Calibri"/>
                <a:ea typeface="Cambria"/>
                <a:cs typeface="Calibri"/>
              </a:rPr>
              <a:t> Accept constructive criticism with grace</a:t>
            </a:r>
          </a:p>
          <a:p>
            <a:pPr marL="1371600" lvl="2" indent="-457200">
              <a:lnSpc>
                <a:spcPts val="3000"/>
              </a:lnSpc>
              <a:buFont typeface="Arial" panose="020B0604020202020204" pitchFamily="34" charset="0"/>
              <a:buChar char="•"/>
            </a:pPr>
            <a:r>
              <a:rPr lang="en-US" sz="2400" dirty="0">
                <a:latin typeface="Calibri"/>
                <a:ea typeface="Cambria"/>
                <a:cs typeface="Calibri"/>
              </a:rPr>
              <a:t> Respect each other</a:t>
            </a:r>
          </a:p>
          <a:p>
            <a:pPr>
              <a:lnSpc>
                <a:spcPts val="3000"/>
              </a:lnSpc>
            </a:pPr>
            <a:r>
              <a:rPr lang="en-US" sz="2400" b="1" dirty="0">
                <a:latin typeface="Calibri"/>
                <a:ea typeface="Cambria"/>
                <a:cs typeface="Calibri"/>
              </a:rPr>
              <a:t>	Let’s not interrupt our learning experience</a:t>
            </a:r>
          </a:p>
          <a:p>
            <a:pPr marL="1371600" lvl="2" indent="-457200">
              <a:lnSpc>
                <a:spcPts val="3000"/>
              </a:lnSpc>
              <a:buFont typeface="Arial" panose="020B0604020202020204" pitchFamily="34" charset="0"/>
              <a:buChar char="•"/>
            </a:pPr>
            <a:r>
              <a:rPr lang="en-US" sz="2400" dirty="0">
                <a:latin typeface="Calibri"/>
                <a:ea typeface="Cambria"/>
                <a:cs typeface="Calibri"/>
              </a:rPr>
              <a:t> No side conversations</a:t>
            </a:r>
          </a:p>
          <a:p>
            <a:pPr marL="1371600" lvl="2" indent="-457200">
              <a:lnSpc>
                <a:spcPts val="3000"/>
              </a:lnSpc>
              <a:buFont typeface="Arial" panose="020B0604020202020204" pitchFamily="34" charset="0"/>
              <a:buChar char="•"/>
            </a:pPr>
            <a:r>
              <a:rPr lang="en-US" sz="2400" dirty="0">
                <a:latin typeface="Calibri"/>
                <a:ea typeface="Cambria"/>
                <a:cs typeface="Calibri"/>
              </a:rPr>
              <a:t> Keep the microphone on mute unless speaking</a:t>
            </a:r>
          </a:p>
          <a:p>
            <a:pPr>
              <a:lnSpc>
                <a:spcPts val="3000"/>
              </a:lnSpc>
            </a:pPr>
            <a:r>
              <a:rPr lang="en-US" sz="2400" b="1" dirty="0">
                <a:latin typeface="Calibri"/>
                <a:ea typeface="Cambria"/>
                <a:cs typeface="Calibri"/>
              </a:rPr>
              <a:t>	Be here now</a:t>
            </a:r>
          </a:p>
          <a:p>
            <a:pPr marL="1371600" lvl="2" indent="-457200">
              <a:lnSpc>
                <a:spcPts val="3000"/>
              </a:lnSpc>
              <a:buFont typeface="Arial" panose="020B0604020202020204" pitchFamily="34" charset="0"/>
              <a:buChar char="•"/>
            </a:pPr>
            <a:r>
              <a:rPr lang="en-US" sz="2400" dirty="0">
                <a:latin typeface="Calibri"/>
                <a:ea typeface="Cambria"/>
                <a:cs typeface="Calibri"/>
              </a:rPr>
              <a:t>Participants are highly encouraged to be on video</a:t>
            </a:r>
            <a:endParaRPr lang="en-US" sz="2400" dirty="0">
              <a:latin typeface="Calibri" panose="020F0502020204030204" pitchFamily="34" charset="0"/>
              <a:ea typeface="Cambria" panose="02040503050406030204" pitchFamily="18" charset="0"/>
              <a:cs typeface="Calibri" panose="020F0502020204030204" pitchFamily="34" charset="0"/>
            </a:endParaRPr>
          </a:p>
          <a:p>
            <a:pPr marL="1371600" lvl="2" indent="-457200">
              <a:lnSpc>
                <a:spcPts val="3000"/>
              </a:lnSpc>
              <a:buFont typeface="Arial" panose="020B0604020202020204" pitchFamily="34" charset="0"/>
              <a:buChar char="•"/>
            </a:pPr>
            <a:r>
              <a:rPr lang="en-US" sz="2400" dirty="0">
                <a:latin typeface="Calibri"/>
                <a:ea typeface="Cambria"/>
                <a:cs typeface="Calibri"/>
              </a:rPr>
              <a:t>Minimize “coming and going” during the training</a:t>
            </a:r>
          </a:p>
          <a:p>
            <a:pPr marL="1371600" lvl="2" indent="-457200">
              <a:lnSpc>
                <a:spcPts val="3000"/>
              </a:lnSpc>
              <a:buFont typeface="Arial" panose="020B0604020202020204" pitchFamily="34" charset="0"/>
              <a:buChar char="•"/>
            </a:pPr>
            <a:r>
              <a:rPr lang="en-US" sz="2400" dirty="0">
                <a:latin typeface="Calibri"/>
                <a:ea typeface="Cambria"/>
                <a:cs typeface="Calibri"/>
              </a:rPr>
              <a:t>Take care of yourself</a:t>
            </a:r>
          </a:p>
          <a:p>
            <a:pPr marL="1371600" lvl="2" indent="-457200">
              <a:lnSpc>
                <a:spcPts val="3000"/>
              </a:lnSpc>
              <a:buFont typeface="Arial" panose="020B0604020202020204" pitchFamily="34" charset="0"/>
              <a:buChar char="•"/>
            </a:pPr>
            <a:r>
              <a:rPr lang="en-US" sz="2400" b="1" dirty="0">
                <a:solidFill>
                  <a:srgbClr val="C00000"/>
                </a:solidFill>
                <a:latin typeface="Calibri"/>
                <a:ea typeface="Cambria"/>
                <a:cs typeface="Calibri"/>
              </a:rPr>
              <a:t>5-minute break will occur ~ 10 AM</a:t>
            </a:r>
            <a:endParaRPr lang="en-US" b="1" dirty="0">
              <a:solidFill>
                <a:srgbClr val="640D0D"/>
              </a:solidFill>
              <a:latin typeface="Calibri"/>
              <a:ea typeface="Cambria"/>
              <a:cs typeface="Calibri"/>
            </a:endParaRPr>
          </a:p>
          <a:p>
            <a:pPr>
              <a:lnSpc>
                <a:spcPct val="150000"/>
              </a:lnSpc>
            </a:pPr>
            <a:r>
              <a:rPr lang="en-US" sz="2400" b="1" dirty="0">
                <a:solidFill>
                  <a:srgbClr val="640D0D"/>
                </a:solidFill>
                <a:latin typeface="Calibri"/>
                <a:ea typeface="Cambria"/>
                <a:cs typeface="Calibri"/>
              </a:rPr>
              <a:t>*Fill out the quiz at the end of the presentation, it will be used to keep attendance*</a:t>
            </a:r>
          </a:p>
        </p:txBody>
      </p:sp>
    </p:spTree>
    <p:extLst>
      <p:ext uri="{BB962C8B-B14F-4D97-AF65-F5344CB8AC3E}">
        <p14:creationId xmlns:p14="http://schemas.microsoft.com/office/powerpoint/2010/main" val="18845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88605" y="62023"/>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601499" y="1122218"/>
            <a:ext cx="11210202"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400" dirty="0">
                <a:solidFill>
                  <a:srgbClr val="000000"/>
                </a:solidFill>
                <a:latin typeface="Calibri"/>
                <a:ea typeface="Calibri"/>
                <a:cs typeface="Calibri"/>
              </a:rPr>
              <a:t>Client's Response to Interventions</a:t>
            </a:r>
            <a:endParaRPr lang="en-US" dirty="0"/>
          </a:p>
          <a:p>
            <a:pPr marL="800100" lvl="1" indent="-342900">
              <a:buFont typeface="Arial"/>
              <a:buChar char="•"/>
            </a:pPr>
            <a:r>
              <a:rPr lang="en-US" sz="2400" dirty="0">
                <a:solidFill>
                  <a:srgbClr val="000000"/>
                </a:solidFill>
                <a:latin typeface="Calibri"/>
                <a:ea typeface="Calibri"/>
                <a:cs typeface="Calibri"/>
              </a:rPr>
              <a:t>How did patient respond?</a:t>
            </a:r>
          </a:p>
          <a:p>
            <a:pPr marL="1257300" lvl="2" indent="-342900">
              <a:buFont typeface="Arial"/>
              <a:buChar char="•"/>
            </a:pPr>
            <a:r>
              <a:rPr lang="en-US" sz="2400" dirty="0">
                <a:cs typeface="Calibri"/>
              </a:rPr>
              <a:t>Did patient engage in the work?</a:t>
            </a:r>
          </a:p>
          <a:p>
            <a:pPr marL="1257300" lvl="2" indent="-342900">
              <a:buFont typeface="Arial"/>
              <a:buChar char="•"/>
            </a:pPr>
            <a:r>
              <a:rPr lang="en-US" sz="2400" dirty="0">
                <a:solidFill>
                  <a:srgbClr val="000000"/>
                </a:solidFill>
                <a:latin typeface="Calibri"/>
                <a:ea typeface="Calibri"/>
                <a:cs typeface="Calibri"/>
              </a:rPr>
              <a:t>Did they not engage?</a:t>
            </a:r>
          </a:p>
          <a:p>
            <a:pPr marL="1257300" lvl="2" indent="-342900">
              <a:buFont typeface="Arial"/>
              <a:buChar char="•"/>
            </a:pPr>
            <a:r>
              <a:rPr lang="en-US" sz="2400" dirty="0">
                <a:solidFill>
                  <a:srgbClr val="000000"/>
                </a:solidFill>
                <a:latin typeface="Calibri"/>
                <a:ea typeface="Calibri"/>
                <a:cs typeface="Calibri"/>
              </a:rPr>
              <a:t>Did they seem calmer at the end of the session?</a:t>
            </a:r>
          </a:p>
          <a:p>
            <a:pPr marL="1257300" lvl="2" indent="-342900">
              <a:buFont typeface="Arial"/>
              <a:buChar char="•"/>
            </a:pPr>
            <a:r>
              <a:rPr lang="en-US" sz="2400" dirty="0">
                <a:solidFill>
                  <a:srgbClr val="000000"/>
                </a:solidFill>
                <a:latin typeface="Calibri"/>
                <a:ea typeface="Calibri"/>
                <a:cs typeface="Calibri"/>
              </a:rPr>
              <a:t>E.g., "Patient responded positively to ideas for different ways to communicate with roommate. Pt states that completing housing application reminded him of why he wanted to stay in the program."</a:t>
            </a:r>
          </a:p>
          <a:p>
            <a:pPr marL="1257300" lvl="2"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7" name="Picture 6" descr="A screenshot of a computer&#10;&#10;Description automatically generated">
            <a:extLst>
              <a:ext uri="{FF2B5EF4-FFF2-40B4-BE49-F238E27FC236}">
                <a16:creationId xmlns:a16="http://schemas.microsoft.com/office/drawing/2014/main" id="{A4D15925-8400-A5A5-5051-EA43DF82F2B0}"/>
              </a:ext>
            </a:extLst>
          </p:cNvPr>
          <p:cNvPicPr>
            <a:picLocks noChangeAspect="1"/>
          </p:cNvPicPr>
          <p:nvPr/>
        </p:nvPicPr>
        <p:blipFill>
          <a:blip r:embed="rId3"/>
          <a:stretch>
            <a:fillRect/>
          </a:stretch>
        </p:blipFill>
        <p:spPr>
          <a:xfrm>
            <a:off x="2482703" y="4276886"/>
            <a:ext cx="4754525" cy="1874997"/>
          </a:xfrm>
          <a:prstGeom prst="rect">
            <a:avLst/>
          </a:prstGeom>
        </p:spPr>
      </p:pic>
    </p:spTree>
    <p:extLst>
      <p:ext uri="{BB962C8B-B14F-4D97-AF65-F5344CB8AC3E}">
        <p14:creationId xmlns:p14="http://schemas.microsoft.com/office/powerpoint/2010/main" val="179118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601499" y="1122218"/>
            <a:ext cx="11210202"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400" dirty="0">
                <a:solidFill>
                  <a:srgbClr val="000000"/>
                </a:solidFill>
                <a:latin typeface="Calibri"/>
                <a:cs typeface="Calibri"/>
              </a:rPr>
              <a:t>Referrals: Enter in Referrals made during the session. Entering them here will ensure they are accessible across the chart. </a:t>
            </a:r>
            <a:endParaRPr lang="en-US" dirty="0"/>
          </a:p>
          <a:p>
            <a:pPr lvl="2"/>
            <a:endParaRPr lang="en-US" sz="2400" dirty="0">
              <a:solidFill>
                <a:srgbClr val="000000"/>
              </a:solidFill>
              <a:latin typeface="Calibri"/>
              <a:ea typeface="Calibri"/>
              <a:cs typeface="Calibri"/>
            </a:endParaRPr>
          </a:p>
          <a:p>
            <a:pPr marL="1257300" lvl="2"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FF232E0-FDED-DCD9-A238-2E3D934C8B61}"/>
              </a:ext>
            </a:extLst>
          </p:cNvPr>
          <p:cNvPicPr>
            <a:picLocks noChangeAspect="1"/>
          </p:cNvPicPr>
          <p:nvPr/>
        </p:nvPicPr>
        <p:blipFill>
          <a:blip r:embed="rId3"/>
          <a:stretch>
            <a:fillRect/>
          </a:stretch>
        </p:blipFill>
        <p:spPr>
          <a:xfrm>
            <a:off x="0" y="1987627"/>
            <a:ext cx="10101136" cy="2606864"/>
          </a:xfrm>
          <a:prstGeom prst="rect">
            <a:avLst/>
          </a:prstGeom>
        </p:spPr>
      </p:pic>
    </p:spTree>
    <p:extLst>
      <p:ext uri="{BB962C8B-B14F-4D97-AF65-F5344CB8AC3E}">
        <p14:creationId xmlns:p14="http://schemas.microsoft.com/office/powerpoint/2010/main" val="349007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548336" y="1122218"/>
            <a:ext cx="4237016" cy="67403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Change Plan: </a:t>
            </a:r>
          </a:p>
          <a:p>
            <a:pPr marL="342900" indent="-342900">
              <a:buFont typeface="Arial"/>
              <a:buChar char="•"/>
            </a:pPr>
            <a:r>
              <a:rPr lang="en-US" sz="2400" dirty="0">
                <a:solidFill>
                  <a:srgbClr val="000000"/>
                </a:solidFill>
                <a:latin typeface="Calibri"/>
                <a:ea typeface="Calibri"/>
                <a:cs typeface="Calibri"/>
              </a:rPr>
              <a:t>Check the box for if a change plan is in place</a:t>
            </a:r>
          </a:p>
          <a:p>
            <a:pPr marL="342900" indent="-342900">
              <a:buFont typeface="Arial"/>
              <a:buChar char="•"/>
            </a:pPr>
            <a:r>
              <a:rPr lang="en-US" sz="2400" dirty="0">
                <a:solidFill>
                  <a:srgbClr val="000000"/>
                </a:solidFill>
                <a:latin typeface="Calibri"/>
                <a:ea typeface="Calibri"/>
                <a:cs typeface="Calibri"/>
              </a:rPr>
              <a:t>If yes, enter the date the change plan was completed</a:t>
            </a:r>
          </a:p>
          <a:p>
            <a:pPr marL="342900" indent="-342900">
              <a:buFont typeface="Arial"/>
              <a:buChar char="•"/>
            </a:pPr>
            <a:r>
              <a:rPr lang="en-US" sz="2400" dirty="0">
                <a:solidFill>
                  <a:srgbClr val="000000"/>
                </a:solidFill>
                <a:latin typeface="Calibri"/>
                <a:ea typeface="Calibri"/>
                <a:cs typeface="Calibri"/>
              </a:rPr>
              <a:t>How is the client doing with it? </a:t>
            </a:r>
          </a:p>
          <a:p>
            <a:pPr marL="342900" indent="-342900">
              <a:buFont typeface="Arial"/>
              <a:buChar char="•"/>
            </a:pPr>
            <a:r>
              <a:rPr lang="en-US" sz="2400" dirty="0">
                <a:solidFill>
                  <a:srgbClr val="000000"/>
                </a:solidFill>
                <a:latin typeface="Calibri"/>
                <a:ea typeface="Calibri"/>
                <a:cs typeface="Calibri"/>
              </a:rPr>
              <a:t>Plan to support client in this area</a:t>
            </a:r>
          </a:p>
          <a:p>
            <a:pPr marL="800100" lvl="1" indent="-342900">
              <a:buFont typeface="Arial"/>
              <a:buChar char="•"/>
            </a:pPr>
            <a:r>
              <a:rPr lang="en-US" sz="2400" dirty="0">
                <a:solidFill>
                  <a:srgbClr val="000000"/>
                </a:solidFill>
                <a:latin typeface="Calibri"/>
                <a:ea typeface="Calibri"/>
                <a:cs typeface="Calibri"/>
              </a:rPr>
              <a:t>E.g., "This writer will continue to help pt practice new coping skills for managing anger."</a:t>
            </a:r>
            <a:endParaRPr lang="en-US" dirty="0">
              <a:cs typeface="Calibri" panose="020F0502020204030204"/>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E42D6E66-D189-0C42-023F-7DD144B6C5C8}"/>
              </a:ext>
            </a:extLst>
          </p:cNvPr>
          <p:cNvPicPr>
            <a:picLocks noChangeAspect="1"/>
          </p:cNvPicPr>
          <p:nvPr/>
        </p:nvPicPr>
        <p:blipFill>
          <a:blip r:embed="rId3"/>
          <a:stretch>
            <a:fillRect/>
          </a:stretch>
        </p:blipFill>
        <p:spPr>
          <a:xfrm>
            <a:off x="5406655" y="1526381"/>
            <a:ext cx="3868479" cy="4044471"/>
          </a:xfrm>
          <a:prstGeom prst="rect">
            <a:avLst/>
          </a:prstGeom>
        </p:spPr>
      </p:pic>
    </p:spTree>
    <p:extLst>
      <p:ext uri="{BB962C8B-B14F-4D97-AF65-F5344CB8AC3E}">
        <p14:creationId xmlns:p14="http://schemas.microsoft.com/office/powerpoint/2010/main" val="42727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989311"/>
            <a:ext cx="8702689" cy="67403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Observations of Client's Presentation: </a:t>
            </a:r>
          </a:p>
          <a:p>
            <a:pPr marL="342900" indent="-342900">
              <a:buFont typeface="Arial"/>
              <a:buChar char="•"/>
            </a:pPr>
            <a:r>
              <a:rPr lang="en-US" sz="2400" dirty="0">
                <a:cs typeface="Calibri" panose="020F0502020204030204"/>
              </a:rPr>
              <a:t>Record your observations of the patient's presentation</a:t>
            </a:r>
          </a:p>
          <a:p>
            <a:pPr marL="800100" lvl="1" indent="-342900">
              <a:buFont typeface="Arial"/>
              <a:buChar char="•"/>
            </a:pPr>
            <a:r>
              <a:rPr lang="en-US" sz="2400" dirty="0">
                <a:solidFill>
                  <a:srgbClr val="000000"/>
                </a:solidFill>
                <a:latin typeface="Calibri"/>
                <a:ea typeface="Calibri"/>
                <a:cs typeface="Calibri"/>
              </a:rPr>
              <a:t>Appearance</a:t>
            </a:r>
          </a:p>
          <a:p>
            <a:pPr marL="800100" lvl="1" indent="-342900">
              <a:buFont typeface="Arial"/>
              <a:buChar char="•"/>
            </a:pPr>
            <a:r>
              <a:rPr lang="en-US" sz="2400" dirty="0">
                <a:solidFill>
                  <a:srgbClr val="000000"/>
                </a:solidFill>
                <a:latin typeface="Calibri"/>
                <a:ea typeface="Calibri"/>
                <a:cs typeface="Calibri"/>
              </a:rPr>
              <a:t>Behavior</a:t>
            </a:r>
          </a:p>
          <a:p>
            <a:pPr marL="800100" lvl="1" indent="-342900">
              <a:buFont typeface="Arial"/>
              <a:buChar char="•"/>
            </a:pPr>
            <a:r>
              <a:rPr lang="en-US" sz="2400" dirty="0">
                <a:solidFill>
                  <a:srgbClr val="000000"/>
                </a:solidFill>
                <a:latin typeface="Calibri"/>
                <a:ea typeface="Calibri"/>
                <a:cs typeface="Calibri"/>
              </a:rPr>
              <a:t>Mood</a:t>
            </a:r>
          </a:p>
          <a:p>
            <a:pPr marL="800100" lvl="1" indent="-342900">
              <a:buFont typeface="Arial"/>
              <a:buChar char="•"/>
            </a:pPr>
            <a:r>
              <a:rPr lang="en-US" sz="2400" dirty="0">
                <a:solidFill>
                  <a:srgbClr val="000000"/>
                </a:solidFill>
                <a:latin typeface="Calibri"/>
                <a:ea typeface="Calibri"/>
                <a:cs typeface="Calibri"/>
              </a:rPr>
              <a:t>Safety Issues</a:t>
            </a:r>
          </a:p>
          <a:p>
            <a:pPr marL="342900" indent="-342900">
              <a:buFont typeface="Arial"/>
              <a:buChar char="•"/>
            </a:pPr>
            <a:r>
              <a:rPr lang="en-US" sz="2400" dirty="0">
                <a:solidFill>
                  <a:srgbClr val="000000"/>
                </a:solidFill>
                <a:latin typeface="Calibri"/>
                <a:ea typeface="Calibri"/>
                <a:cs typeface="Calibri"/>
              </a:rPr>
              <a:t>Checkboxes to assist</a:t>
            </a:r>
          </a:p>
          <a:p>
            <a:pPr marL="342900" indent="-342900">
              <a:buFont typeface="Arial"/>
              <a:buChar char="•"/>
            </a:pPr>
            <a:r>
              <a:rPr lang="en-US" sz="2400" dirty="0">
                <a:solidFill>
                  <a:srgbClr val="000000"/>
                </a:solidFill>
                <a:latin typeface="Calibri"/>
                <a:ea typeface="Calibri"/>
                <a:cs typeface="Calibri"/>
              </a:rPr>
              <a:t>If no concerns about a patient possibly being suicidal or homicidal, you do not have to ask them about this each time</a:t>
            </a:r>
          </a:p>
          <a:p>
            <a:pPr marL="800100" lvl="1" indent="-342900">
              <a:buFont typeface="Arial"/>
              <a:buChar char="•"/>
            </a:pPr>
            <a:r>
              <a:rPr lang="en-US" sz="2400" dirty="0">
                <a:solidFill>
                  <a:srgbClr val="000000"/>
                </a:solidFill>
                <a:latin typeface="Calibri"/>
                <a:ea typeface="Calibri"/>
                <a:cs typeface="Calibri"/>
              </a:rPr>
              <a:t>Select "No evidence" of Suicidal or Self harm thoughts</a:t>
            </a:r>
          </a:p>
          <a:p>
            <a:pPr marL="800100" lvl="1" indent="-342900">
              <a:buFont typeface="Arial"/>
              <a:buChar char="•"/>
            </a:pPr>
            <a:r>
              <a:rPr lang="en-US" sz="2400" dirty="0">
                <a:solidFill>
                  <a:srgbClr val="000000"/>
                </a:solidFill>
                <a:latin typeface="Calibri"/>
                <a:ea typeface="Calibri"/>
                <a:cs typeface="Calibri"/>
              </a:rPr>
              <a:t>Select "No evident" of Aggressive or Homicidal thoughts</a:t>
            </a: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spTree>
    <p:extLst>
      <p:ext uri="{BB962C8B-B14F-4D97-AF65-F5344CB8AC3E}">
        <p14:creationId xmlns:p14="http://schemas.microsoft.com/office/powerpoint/2010/main" val="345709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989311"/>
            <a:ext cx="10253270" cy="71096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Observations of Client's Presentation:</a:t>
            </a:r>
          </a:p>
          <a:p>
            <a:pPr marL="342900" indent="-342900">
              <a:buFont typeface="Arial"/>
              <a:buChar char="•"/>
            </a:pPr>
            <a:endParaRPr lang="en-US" sz="2400" dirty="0">
              <a:cs typeface="Calibri" panose="020F0502020204030204"/>
            </a:endParaRPr>
          </a:p>
          <a:p>
            <a:pPr marL="342900" indent="-342900">
              <a:buFont typeface="Arial"/>
              <a:buChar char="•"/>
            </a:pPr>
            <a:r>
              <a:rPr lang="en-US" sz="2400">
                <a:cs typeface="Calibri" panose="020F0502020204030204"/>
              </a:rPr>
              <a:t>If any concerns, you should ask:</a:t>
            </a:r>
            <a:endParaRPr lang="en-US"/>
          </a:p>
          <a:p>
            <a:pPr marL="800100" lvl="1" indent="-342900">
              <a:buFont typeface="Arial"/>
              <a:buChar char="•"/>
            </a:pPr>
            <a:r>
              <a:rPr lang="en-US" sz="2400" dirty="0">
                <a:solidFill>
                  <a:srgbClr val="000000"/>
                </a:solidFill>
                <a:latin typeface="Calibri"/>
                <a:ea typeface="Calibri"/>
                <a:cs typeface="Calibri"/>
              </a:rPr>
              <a:t>Are you having thoughts of wanting to harm or kill yourself?</a:t>
            </a:r>
          </a:p>
          <a:p>
            <a:pPr marL="800100" lvl="1" indent="-342900">
              <a:buFont typeface="Arial"/>
              <a:buChar char="•"/>
            </a:pPr>
            <a:r>
              <a:rPr lang="en-US" sz="2400" dirty="0">
                <a:solidFill>
                  <a:srgbClr val="000000"/>
                </a:solidFill>
                <a:latin typeface="Calibri"/>
                <a:ea typeface="Calibri"/>
                <a:cs typeface="Calibri"/>
              </a:rPr>
              <a:t>Are you having thoughts of wanting to harm another person?</a:t>
            </a:r>
          </a:p>
          <a:p>
            <a:pPr marL="342900" indent="-342900">
              <a:buFont typeface="Arial"/>
              <a:buChar char="•"/>
            </a:pPr>
            <a:r>
              <a:rPr lang="en-US" sz="2400" dirty="0">
                <a:solidFill>
                  <a:srgbClr val="000000"/>
                </a:solidFill>
                <a:latin typeface="Calibri"/>
                <a:ea typeface="Calibri"/>
                <a:cs typeface="Calibri"/>
              </a:rPr>
              <a:t>If patient says yes, </a:t>
            </a:r>
            <a:r>
              <a:rPr lang="en-US" sz="2400" b="1" dirty="0">
                <a:solidFill>
                  <a:srgbClr val="C00000"/>
                </a:solidFill>
                <a:latin typeface="Calibri"/>
                <a:ea typeface="Calibri"/>
                <a:cs typeface="Calibri"/>
              </a:rPr>
              <a:t>or if you are uncomfortable with how they answer these questions</a:t>
            </a:r>
            <a:r>
              <a:rPr lang="en-US" sz="2400" dirty="0">
                <a:solidFill>
                  <a:srgbClr val="000000"/>
                </a:solidFill>
                <a:latin typeface="Calibri"/>
                <a:ea typeface="Calibri"/>
                <a:cs typeface="Calibri"/>
              </a:rPr>
              <a:t>, you need to consult with clinical supervisor</a:t>
            </a:r>
          </a:p>
          <a:p>
            <a:pPr marL="342900" indent="-342900">
              <a:buFont typeface="Arial"/>
              <a:buChar char="•"/>
            </a:pPr>
            <a:r>
              <a:rPr lang="en-US" sz="2400" dirty="0">
                <a:solidFill>
                  <a:srgbClr val="000000"/>
                </a:solidFill>
                <a:latin typeface="Calibri"/>
                <a:ea typeface="Calibri"/>
                <a:cs typeface="Calibri"/>
              </a:rPr>
              <a:t>Record:</a:t>
            </a:r>
          </a:p>
          <a:p>
            <a:pPr marL="800100" lvl="1" indent="-342900">
              <a:buFont typeface="Arial"/>
              <a:buChar char="•"/>
            </a:pPr>
            <a:r>
              <a:rPr lang="en-US" sz="2400">
                <a:solidFill>
                  <a:srgbClr val="000000"/>
                </a:solidFill>
                <a:latin typeface="Calibri"/>
                <a:ea typeface="Calibri"/>
                <a:cs typeface="Calibri"/>
              </a:rPr>
              <a:t>What patient said</a:t>
            </a:r>
          </a:p>
          <a:p>
            <a:pPr marL="800100" lvl="1" indent="-342900">
              <a:buFont typeface="Arial"/>
              <a:buChar char="•"/>
            </a:pPr>
            <a:r>
              <a:rPr lang="en-US" sz="2400" dirty="0">
                <a:solidFill>
                  <a:srgbClr val="000000"/>
                </a:solidFill>
                <a:latin typeface="Calibri"/>
                <a:ea typeface="Calibri"/>
                <a:cs typeface="Calibri"/>
              </a:rPr>
              <a:t>Your consultation with Clinical Supervisor</a:t>
            </a:r>
          </a:p>
          <a:p>
            <a:pPr marL="800100" lvl="1" indent="-342900">
              <a:buFont typeface="Arial"/>
              <a:buChar char="•"/>
            </a:pPr>
            <a:r>
              <a:rPr lang="en-US" sz="2400" dirty="0">
                <a:solidFill>
                  <a:srgbClr val="000000"/>
                </a:solidFill>
                <a:latin typeface="Calibri"/>
                <a:ea typeface="Calibri"/>
                <a:cs typeface="Calibri"/>
              </a:rPr>
              <a:t>Plan to keep patient safe</a:t>
            </a:r>
          </a:p>
          <a:p>
            <a:pPr lvl="1"/>
            <a:endParaRPr lang="en-US" sz="2400" dirty="0">
              <a:solidFill>
                <a:srgbClr val="000000"/>
              </a:solidFill>
              <a:latin typeface="Calibri"/>
              <a:ea typeface="Calibri"/>
              <a:cs typeface="Calibri"/>
            </a:endParaRP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spTree>
    <p:extLst>
      <p:ext uri="{BB962C8B-B14F-4D97-AF65-F5344CB8AC3E}">
        <p14:creationId xmlns:p14="http://schemas.microsoft.com/office/powerpoint/2010/main" val="416072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989311"/>
            <a:ext cx="10253270" cy="71096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Accessing TX Coordinator Note within Evolv:</a:t>
            </a:r>
          </a:p>
          <a:p>
            <a:pPr marL="342900" indent="-342900">
              <a:buFont typeface="Arial"/>
              <a:buChar char="•"/>
            </a:pPr>
            <a:endParaRPr lang="en-US" sz="2400" dirty="0">
              <a:cs typeface="Calibri" panose="020F0502020204030204"/>
            </a:endParaRPr>
          </a:p>
          <a:p>
            <a:pPr marL="342900" indent="-342900">
              <a:buFont typeface="Arial"/>
              <a:buChar char="•"/>
            </a:pPr>
            <a:r>
              <a:rPr lang="en-US" sz="2400" dirty="0">
                <a:solidFill>
                  <a:srgbClr val="000000"/>
                </a:solidFill>
                <a:latin typeface="Calibri"/>
                <a:ea typeface="Calibri"/>
                <a:cs typeface="Calibri"/>
              </a:rPr>
              <a:t>Search for client name within the box, and select the correct client chart</a:t>
            </a: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r>
              <a:rPr lang="en-US" sz="2400" dirty="0">
                <a:solidFill>
                  <a:srgbClr val="000000"/>
                </a:solidFill>
                <a:latin typeface="Calibri"/>
                <a:ea typeface="Calibri"/>
                <a:cs typeface="Calibri"/>
              </a:rPr>
              <a:t>Select "Client" module</a:t>
            </a: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00F19185-C7D4-E297-BC55-4A6A54104EB4}"/>
              </a:ext>
            </a:extLst>
          </p:cNvPr>
          <p:cNvPicPr>
            <a:picLocks noChangeAspect="1"/>
          </p:cNvPicPr>
          <p:nvPr/>
        </p:nvPicPr>
        <p:blipFill>
          <a:blip r:embed="rId3"/>
          <a:stretch>
            <a:fillRect/>
          </a:stretch>
        </p:blipFill>
        <p:spPr>
          <a:xfrm>
            <a:off x="834655" y="2199921"/>
            <a:ext cx="4302642" cy="13506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5214E68-45B4-4381-D184-6A88BDB2C16C}"/>
              </a:ext>
            </a:extLst>
          </p:cNvPr>
          <p:cNvPicPr>
            <a:picLocks noChangeAspect="1"/>
          </p:cNvPicPr>
          <p:nvPr/>
        </p:nvPicPr>
        <p:blipFill>
          <a:blip r:embed="rId4"/>
          <a:stretch>
            <a:fillRect/>
          </a:stretch>
        </p:blipFill>
        <p:spPr>
          <a:xfrm>
            <a:off x="1171354" y="4377592"/>
            <a:ext cx="3744432" cy="1957120"/>
          </a:xfrm>
          <a:prstGeom prst="rect">
            <a:avLst/>
          </a:prstGeom>
        </p:spPr>
      </p:pic>
      <p:sp>
        <p:nvSpPr>
          <p:cNvPr id="8" name="Arrow: Down 7">
            <a:extLst>
              <a:ext uri="{FF2B5EF4-FFF2-40B4-BE49-F238E27FC236}">
                <a16:creationId xmlns:a16="http://schemas.microsoft.com/office/drawing/2014/main" id="{562D8A7F-8975-3981-3F8E-31F32D765DEE}"/>
              </a:ext>
            </a:extLst>
          </p:cNvPr>
          <p:cNvSpPr/>
          <p:nvPr/>
        </p:nvSpPr>
        <p:spPr>
          <a:xfrm>
            <a:off x="4040371" y="4058092"/>
            <a:ext cx="381000" cy="4075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3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989311"/>
            <a:ext cx="10253270" cy="821763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Accessing TX Coordinator Note within Evolv:</a:t>
            </a:r>
          </a:p>
          <a:p>
            <a:endParaRPr lang="en-US" sz="2400" dirty="0">
              <a:solidFill>
                <a:srgbClr val="000000"/>
              </a:solidFill>
              <a:latin typeface="Calibri"/>
              <a:ea typeface="Calibri"/>
              <a:cs typeface="Calibri"/>
            </a:endParaRPr>
          </a:p>
          <a:p>
            <a:pPr marL="457200" indent="-457200">
              <a:buAutoNum type="arabicPeriod"/>
            </a:pPr>
            <a:r>
              <a:rPr lang="en-US" sz="2400" dirty="0">
                <a:solidFill>
                  <a:srgbClr val="000000"/>
                </a:solidFill>
                <a:latin typeface="Calibri"/>
                <a:ea typeface="Calibri"/>
                <a:cs typeface="Calibri"/>
              </a:rPr>
              <a:t>Click "Case Management", then click "Service Entry"</a:t>
            </a:r>
            <a:endParaRPr lang="en-US" dirty="0">
              <a:cs typeface="Calibri" panose="020F0502020204030204"/>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10" name="Picture 9" descr="A screenshot of a medical information&#10;&#10;Description automatically generated">
            <a:extLst>
              <a:ext uri="{FF2B5EF4-FFF2-40B4-BE49-F238E27FC236}">
                <a16:creationId xmlns:a16="http://schemas.microsoft.com/office/drawing/2014/main" id="{A8E52EAA-B071-D9A5-FBB7-76BD25F4443E}"/>
              </a:ext>
            </a:extLst>
          </p:cNvPr>
          <p:cNvPicPr>
            <a:picLocks noChangeAspect="1"/>
          </p:cNvPicPr>
          <p:nvPr/>
        </p:nvPicPr>
        <p:blipFill>
          <a:blip r:embed="rId3"/>
          <a:stretch>
            <a:fillRect/>
          </a:stretch>
        </p:blipFill>
        <p:spPr>
          <a:xfrm>
            <a:off x="258725" y="2347965"/>
            <a:ext cx="9361967" cy="3021536"/>
          </a:xfrm>
          <a:prstGeom prst="rect">
            <a:avLst/>
          </a:prstGeom>
        </p:spPr>
      </p:pic>
      <p:cxnSp>
        <p:nvCxnSpPr>
          <p:cNvPr id="11" name="Straight Arrow Connector 10">
            <a:extLst>
              <a:ext uri="{FF2B5EF4-FFF2-40B4-BE49-F238E27FC236}">
                <a16:creationId xmlns:a16="http://schemas.microsoft.com/office/drawing/2014/main" id="{9D22C9AA-4E2D-1F7B-3CD6-04BC3C75CCDA}"/>
              </a:ext>
            </a:extLst>
          </p:cNvPr>
          <p:cNvCxnSpPr/>
          <p:nvPr/>
        </p:nvCxnSpPr>
        <p:spPr>
          <a:xfrm flipH="1">
            <a:off x="1857154" y="2094614"/>
            <a:ext cx="476692" cy="1384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68ECB6-B2E7-6114-E645-3A8D4CF8DCD0}"/>
              </a:ext>
            </a:extLst>
          </p:cNvPr>
          <p:cNvCxnSpPr/>
          <p:nvPr/>
        </p:nvCxnSpPr>
        <p:spPr>
          <a:xfrm>
            <a:off x="6393046" y="2104582"/>
            <a:ext cx="577703" cy="10118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70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989311"/>
            <a:ext cx="10253270" cy="1080295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Accessing TX Coordinator Note within Evolv:</a:t>
            </a:r>
            <a:endParaRPr lang="en-US" sz="2400" dirty="0">
              <a:cs typeface="Calibri" panose="020F0502020204030204"/>
            </a:endParaRPr>
          </a:p>
          <a:p>
            <a:r>
              <a:rPr lang="en-US" sz="2400" dirty="0">
                <a:cs typeface="Calibri" panose="020F0502020204030204"/>
              </a:rPr>
              <a:t>You may see multiple Programs listed</a:t>
            </a:r>
          </a:p>
          <a:p>
            <a:pPr marL="800100" lvl="1" indent="-342900">
              <a:buFont typeface="Arial"/>
              <a:buChar char="•"/>
            </a:pPr>
            <a:r>
              <a:rPr lang="en-US" sz="2400" dirty="0">
                <a:solidFill>
                  <a:srgbClr val="000000"/>
                </a:solidFill>
                <a:latin typeface="Calibri"/>
                <a:ea typeface="Calibri"/>
                <a:cs typeface="Calibri"/>
              </a:rPr>
              <a:t>These are all programs that this patient has ever been enrolled in (in Evolv) at CASA</a:t>
            </a:r>
          </a:p>
          <a:p>
            <a:pPr marL="800100" lvl="1" indent="-342900">
              <a:buFont typeface="Arial"/>
              <a:buChar char="•"/>
            </a:pPr>
            <a:r>
              <a:rPr lang="en-US" sz="2400" dirty="0">
                <a:solidFill>
                  <a:srgbClr val="000000"/>
                </a:solidFill>
                <a:latin typeface="Calibri"/>
                <a:ea typeface="Calibri"/>
                <a:cs typeface="Calibri"/>
              </a:rPr>
              <a:t>Current Enrolled programs will be listed under the </a:t>
            </a:r>
            <a:r>
              <a:rPr lang="en-US" sz="2400" dirty="0">
                <a:solidFill>
                  <a:srgbClr val="C00000"/>
                </a:solidFill>
                <a:latin typeface="Calibri"/>
                <a:ea typeface="Calibri"/>
                <a:cs typeface="Calibri"/>
              </a:rPr>
              <a:t>ACTIVE</a:t>
            </a:r>
            <a:r>
              <a:rPr lang="en-US" sz="2400" dirty="0">
                <a:solidFill>
                  <a:srgbClr val="000000"/>
                </a:solidFill>
                <a:latin typeface="Calibri"/>
                <a:ea typeface="Calibri"/>
                <a:cs typeface="Calibri"/>
              </a:rPr>
              <a:t> tab, while the programs the patient is no longer enrolled in will be listed under the </a:t>
            </a:r>
            <a:r>
              <a:rPr lang="en-US" sz="2400" dirty="0">
                <a:solidFill>
                  <a:srgbClr val="C00000"/>
                </a:solidFill>
                <a:latin typeface="Calibri"/>
                <a:ea typeface="Calibri"/>
                <a:cs typeface="Calibri"/>
              </a:rPr>
              <a:t>INACTIVE</a:t>
            </a:r>
            <a:r>
              <a:rPr lang="en-US" sz="2400" dirty="0">
                <a:solidFill>
                  <a:srgbClr val="000000"/>
                </a:solidFill>
                <a:latin typeface="Calibri"/>
                <a:ea typeface="Calibri"/>
                <a:cs typeface="Calibri"/>
              </a:rPr>
              <a:t> tab.</a:t>
            </a:r>
          </a:p>
          <a:p>
            <a:pPr marL="800100" lvl="1" indent="-342900">
              <a:buFont typeface="Arial"/>
              <a:buChar char="•"/>
            </a:pPr>
            <a:r>
              <a:rPr lang="en-US" sz="2400" dirty="0">
                <a:solidFill>
                  <a:srgbClr val="000000"/>
                </a:solidFill>
                <a:latin typeface="Calibri"/>
                <a:ea typeface="Calibri"/>
                <a:cs typeface="Calibri"/>
              </a:rPr>
              <a:t>All programs will list the dates of enrollment. </a:t>
            </a:r>
          </a:p>
          <a:p>
            <a:pPr lvl="1"/>
            <a:endParaRPr lang="en-US" sz="2400" b="1"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BCC5A808-58CD-871A-0042-234C72B0B030}"/>
              </a:ext>
            </a:extLst>
          </p:cNvPr>
          <p:cNvPicPr>
            <a:picLocks noChangeAspect="1"/>
          </p:cNvPicPr>
          <p:nvPr/>
        </p:nvPicPr>
        <p:blipFill>
          <a:blip r:embed="rId3"/>
          <a:stretch>
            <a:fillRect/>
          </a:stretch>
        </p:blipFill>
        <p:spPr>
          <a:xfrm>
            <a:off x="161260" y="4037744"/>
            <a:ext cx="4001386" cy="2229232"/>
          </a:xfrm>
          <a:prstGeom prst="rect">
            <a:avLst/>
          </a:prstGeom>
        </p:spPr>
      </p:pic>
      <p:sp>
        <p:nvSpPr>
          <p:cNvPr id="7" name="Oval 6">
            <a:extLst>
              <a:ext uri="{FF2B5EF4-FFF2-40B4-BE49-F238E27FC236}">
                <a16:creationId xmlns:a16="http://schemas.microsoft.com/office/drawing/2014/main" id="{30353637-4255-3BF1-D5A5-29562D220DA0}"/>
              </a:ext>
            </a:extLst>
          </p:cNvPr>
          <p:cNvSpPr/>
          <p:nvPr/>
        </p:nvSpPr>
        <p:spPr>
          <a:xfrm>
            <a:off x="106326" y="5201093"/>
            <a:ext cx="2277139" cy="90376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Description automatically generated">
            <a:extLst>
              <a:ext uri="{FF2B5EF4-FFF2-40B4-BE49-F238E27FC236}">
                <a16:creationId xmlns:a16="http://schemas.microsoft.com/office/drawing/2014/main" id="{56792038-CE2C-79A4-774E-780F4596A005}"/>
              </a:ext>
            </a:extLst>
          </p:cNvPr>
          <p:cNvPicPr>
            <a:picLocks noChangeAspect="1"/>
          </p:cNvPicPr>
          <p:nvPr/>
        </p:nvPicPr>
        <p:blipFill>
          <a:blip r:embed="rId4"/>
          <a:stretch>
            <a:fillRect/>
          </a:stretch>
        </p:blipFill>
        <p:spPr>
          <a:xfrm>
            <a:off x="4440865" y="4199218"/>
            <a:ext cx="5002619" cy="1764514"/>
          </a:xfrm>
          <a:prstGeom prst="rect">
            <a:avLst/>
          </a:prstGeom>
        </p:spPr>
      </p:pic>
    </p:spTree>
    <p:extLst>
      <p:ext uri="{BB962C8B-B14F-4D97-AF65-F5344CB8AC3E}">
        <p14:creationId xmlns:p14="http://schemas.microsoft.com/office/powerpoint/2010/main" val="348738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sp>
        <p:nvSpPr>
          <p:cNvPr id="6" name="TextBox 1"/>
          <p:cNvSpPr txBox="1"/>
          <p:nvPr/>
        </p:nvSpPr>
        <p:spPr>
          <a:xfrm>
            <a:off x="415429" y="1015944"/>
            <a:ext cx="10253270" cy="858696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u="sng" dirty="0">
                <a:solidFill>
                  <a:srgbClr val="C00000"/>
                </a:solidFill>
                <a:latin typeface="Calibri"/>
                <a:ea typeface="Calibri"/>
                <a:cs typeface="Calibri"/>
              </a:rPr>
              <a:t>Accessing TX Coordinator Note within Evolv:</a:t>
            </a:r>
          </a:p>
          <a:p>
            <a:endParaRPr lang="en-US" sz="2400" b="1" u="sng" dirty="0">
              <a:solidFill>
                <a:srgbClr val="C00000"/>
              </a:solidFill>
              <a:latin typeface="Calibri"/>
              <a:ea typeface="Calibri"/>
              <a:cs typeface="Calibri"/>
            </a:endParaRPr>
          </a:p>
          <a:p>
            <a:pPr marL="342900" indent="-342900">
              <a:buFont typeface="Arial" panose="020B0604020202020204" pitchFamily="34" charset="0"/>
              <a:buChar char="•"/>
            </a:pPr>
            <a:r>
              <a:rPr lang="en-US" sz="2400" dirty="0">
                <a:latin typeface="Calibri"/>
                <a:ea typeface="Calibri"/>
                <a:cs typeface="Calibri"/>
              </a:rPr>
              <a:t>Click “Add Event” under the correct program</a:t>
            </a:r>
          </a:p>
          <a:p>
            <a:pPr marL="342900" indent="-342900">
              <a:buFont typeface="Arial" panose="020B0604020202020204" pitchFamily="34" charset="0"/>
              <a:buChar char="•"/>
            </a:pPr>
            <a:r>
              <a:rPr lang="en-US" sz="2400" dirty="0">
                <a:latin typeface="Calibri"/>
                <a:ea typeface="Calibri"/>
                <a:cs typeface="Calibri"/>
              </a:rPr>
              <a:t>Search for the name of your note &amp; click on it to select</a:t>
            </a: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a:p>
            <a:pPr marL="800100" lvl="1" indent="-342900">
              <a:buFont typeface="Arial"/>
              <a:buChar char="•"/>
            </a:pPr>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1"/>
            <a:endParaRPr lang="en-US" sz="2400" dirty="0">
              <a:solidFill>
                <a:srgbClr val="000000"/>
              </a:solidFill>
              <a:latin typeface="Calibri"/>
              <a:ea typeface="Calibri"/>
              <a:cs typeface="Calibri"/>
            </a:endParaRPr>
          </a:p>
          <a:p>
            <a:pPr lvl="3"/>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pPr marL="342900" indent="-342900">
              <a:buFont typeface="Arial"/>
              <a:buChar char="•"/>
            </a:pPr>
            <a:endParaRPr lang="en-US" sz="2400" dirty="0">
              <a:solidFill>
                <a:srgbClr val="000000"/>
              </a:solidFill>
              <a:latin typeface="Calibri"/>
              <a:ea typeface="Calibri"/>
              <a:cs typeface="Calibri"/>
            </a:endParaRPr>
          </a:p>
        </p:txBody>
      </p:sp>
      <p:pic>
        <p:nvPicPr>
          <p:cNvPr id="10" name="Picture 9">
            <a:extLst>
              <a:ext uri="{FF2B5EF4-FFF2-40B4-BE49-F238E27FC236}">
                <a16:creationId xmlns:a16="http://schemas.microsoft.com/office/drawing/2014/main" id="{F6E836AE-2932-37A6-1A12-604DC3ED6DFB}"/>
              </a:ext>
            </a:extLst>
          </p:cNvPr>
          <p:cNvPicPr>
            <a:picLocks noChangeAspect="1"/>
          </p:cNvPicPr>
          <p:nvPr/>
        </p:nvPicPr>
        <p:blipFill>
          <a:blip r:embed="rId3"/>
          <a:stretch>
            <a:fillRect/>
          </a:stretch>
        </p:blipFill>
        <p:spPr>
          <a:xfrm>
            <a:off x="431235" y="2812799"/>
            <a:ext cx="11097087" cy="993028"/>
          </a:xfrm>
          <a:prstGeom prst="rect">
            <a:avLst/>
          </a:prstGeom>
        </p:spPr>
      </p:pic>
      <p:cxnSp>
        <p:nvCxnSpPr>
          <p:cNvPr id="12" name="Straight Arrow Connector 11">
            <a:extLst>
              <a:ext uri="{FF2B5EF4-FFF2-40B4-BE49-F238E27FC236}">
                <a16:creationId xmlns:a16="http://schemas.microsoft.com/office/drawing/2014/main" id="{CEE3E54F-1BB5-0BA2-6DC8-78504CBF44DE}"/>
              </a:ext>
            </a:extLst>
          </p:cNvPr>
          <p:cNvCxnSpPr/>
          <p:nvPr/>
        </p:nvCxnSpPr>
        <p:spPr>
          <a:xfrm>
            <a:off x="10404629" y="2414726"/>
            <a:ext cx="264070" cy="4172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B077B61-8440-318D-F48D-91EAF1B8B331}"/>
              </a:ext>
            </a:extLst>
          </p:cNvPr>
          <p:cNvSpPr/>
          <p:nvPr/>
        </p:nvSpPr>
        <p:spPr>
          <a:xfrm>
            <a:off x="9108489" y="3230050"/>
            <a:ext cx="2157274" cy="39728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66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TX Coordinator Progress Note</a:t>
            </a:r>
          </a:p>
        </p:txBody>
      </p:sp>
      <p:pic>
        <p:nvPicPr>
          <p:cNvPr id="7" name="Picture 6">
            <a:extLst>
              <a:ext uri="{FF2B5EF4-FFF2-40B4-BE49-F238E27FC236}">
                <a16:creationId xmlns:a16="http://schemas.microsoft.com/office/drawing/2014/main" id="{79D4D1E8-4ACF-522E-652D-1D66DFCBC9DE}"/>
              </a:ext>
            </a:extLst>
          </p:cNvPr>
          <p:cNvPicPr>
            <a:picLocks noChangeAspect="1"/>
          </p:cNvPicPr>
          <p:nvPr/>
        </p:nvPicPr>
        <p:blipFill>
          <a:blip r:embed="rId3"/>
          <a:stretch>
            <a:fillRect/>
          </a:stretch>
        </p:blipFill>
        <p:spPr>
          <a:xfrm>
            <a:off x="663677" y="1271751"/>
            <a:ext cx="8990678" cy="3949176"/>
          </a:xfrm>
          <a:prstGeom prst="rect">
            <a:avLst/>
          </a:prstGeom>
        </p:spPr>
      </p:pic>
    </p:spTree>
    <p:extLst>
      <p:ext uri="{BB962C8B-B14F-4D97-AF65-F5344CB8AC3E}">
        <p14:creationId xmlns:p14="http://schemas.microsoft.com/office/powerpoint/2010/main" val="21866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6" y="1251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ea typeface="Cambria" panose="02040503050406030204" pitchFamily="18" charset="0"/>
                <a:cs typeface="Verdana"/>
              </a:rPr>
              <a:t>GOALS &amp; OBJECTIVES</a:t>
            </a:r>
          </a:p>
        </p:txBody>
      </p:sp>
      <p:sp>
        <p:nvSpPr>
          <p:cNvPr id="5" name="TextBox 1"/>
          <p:cNvSpPr txBox="1"/>
          <p:nvPr/>
        </p:nvSpPr>
        <p:spPr>
          <a:xfrm>
            <a:off x="792550" y="1482606"/>
            <a:ext cx="11191689" cy="5021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b="1" dirty="0">
                <a:ea typeface="Cambria"/>
              </a:rPr>
              <a:t>Goal #: </a:t>
            </a:r>
            <a:r>
              <a:rPr lang="en-US" sz="2400" dirty="0">
                <a:ea typeface="+mn-lt"/>
                <a:cs typeface="+mn-lt"/>
              </a:rPr>
              <a:t>The Goal for this training is for staff to become familiar with the tools to document a patient’s progress in Evolv.</a:t>
            </a:r>
            <a:endParaRPr lang="en-US" sz="2400" b="1" dirty="0">
              <a:ea typeface="Cambria" panose="02040503050406030204" pitchFamily="18" charset="0"/>
              <a:cs typeface="Calibri"/>
            </a:endParaRPr>
          </a:p>
          <a:p>
            <a:pPr>
              <a:lnSpc>
                <a:spcPct val="150000"/>
              </a:lnSpc>
            </a:pPr>
            <a:r>
              <a:rPr lang="en-US" sz="2400" b="1" dirty="0">
                <a:ea typeface="Cambria" panose="02040503050406030204" pitchFamily="18" charset="0"/>
              </a:rPr>
              <a:t>Objectives:</a:t>
            </a:r>
          </a:p>
          <a:p>
            <a:pPr>
              <a:lnSpc>
                <a:spcPct val="150000"/>
              </a:lnSpc>
            </a:pPr>
            <a:r>
              <a:rPr lang="en-US" sz="2400" dirty="0">
                <a:ea typeface="Cambria"/>
              </a:rPr>
              <a:t>  At the end of this training, participants will: </a:t>
            </a:r>
            <a:endParaRPr lang="en-US" sz="2400">
              <a:ea typeface="Cambria" panose="02040503050406030204" pitchFamily="18" charset="0"/>
              <a:cs typeface="Calibri" panose="020F0502020204030204"/>
            </a:endParaRPr>
          </a:p>
          <a:p>
            <a:pPr>
              <a:lnSpc>
                <a:spcPct val="150000"/>
              </a:lnSpc>
            </a:pPr>
            <a:r>
              <a:rPr lang="en-US" sz="2400" dirty="0">
                <a:ea typeface="Cambria"/>
              </a:rPr>
              <a:t>                     • List 3 different ways we track and support patient’s progress to recovery </a:t>
            </a:r>
            <a:endParaRPr lang="en-US" sz="2400" dirty="0">
              <a:ea typeface="Cambria" panose="02040503050406030204" pitchFamily="18" charset="0"/>
              <a:cs typeface="Calibri" panose="020F0502020204030204"/>
            </a:endParaRPr>
          </a:p>
          <a:p>
            <a:pPr>
              <a:lnSpc>
                <a:spcPct val="150000"/>
              </a:lnSpc>
            </a:pPr>
            <a:r>
              <a:rPr lang="en-US" sz="2400" dirty="0">
                <a:ea typeface="Cambria"/>
              </a:rPr>
              <a:t>                     • Know how to access and enter a Progress Note for a patient </a:t>
            </a:r>
            <a:endParaRPr lang="en-US" sz="2400" dirty="0">
              <a:ea typeface="Cambria" panose="02040503050406030204" pitchFamily="18" charset="0"/>
              <a:cs typeface="Calibri" panose="020F0502020204030204"/>
            </a:endParaRPr>
          </a:p>
          <a:p>
            <a:pPr>
              <a:lnSpc>
                <a:spcPct val="150000"/>
              </a:lnSpc>
            </a:pPr>
            <a:r>
              <a:rPr lang="en-US" sz="2400" dirty="0">
                <a:ea typeface="Cambria"/>
              </a:rPr>
              <a:t>                     • Know how to enroll patients into a Group </a:t>
            </a:r>
            <a:endParaRPr lang="en-US" sz="2400" dirty="0">
              <a:ea typeface="Cambria" panose="02040503050406030204" pitchFamily="18" charset="0"/>
              <a:cs typeface="Calibri" panose="020F0502020204030204"/>
            </a:endParaRPr>
          </a:p>
          <a:p>
            <a:pPr>
              <a:lnSpc>
                <a:spcPct val="150000"/>
              </a:lnSpc>
            </a:pPr>
            <a:r>
              <a:rPr lang="en-US" sz="2400" dirty="0">
                <a:ea typeface="Cambria"/>
              </a:rPr>
              <a:t>                     • Know how to enter Group notes for patients  </a:t>
            </a:r>
            <a:endParaRPr lang="en-US" sz="2400" dirty="0">
              <a:ea typeface="Cambria" panose="02040503050406030204" pitchFamily="18" charset="0"/>
              <a:cs typeface="Calibri"/>
            </a:endParaRPr>
          </a:p>
          <a:p>
            <a:pPr>
              <a:lnSpc>
                <a:spcPct val="150000"/>
              </a:lnSpc>
            </a:pPr>
            <a:r>
              <a:rPr lang="en-US" sz="2400" dirty="0">
                <a:ea typeface="Cambria"/>
              </a:rPr>
              <a:t>         </a:t>
            </a:r>
            <a:endParaRPr lang="en-US" sz="2400" dirty="0">
              <a:ea typeface="Cambria" panose="02040503050406030204" pitchFamily="18" charset="0"/>
              <a:cs typeface="Calibri"/>
            </a:endParaRPr>
          </a:p>
        </p:txBody>
      </p:sp>
    </p:spTree>
    <p:extLst>
      <p:ext uri="{BB962C8B-B14F-4D97-AF65-F5344CB8AC3E}">
        <p14:creationId xmlns:p14="http://schemas.microsoft.com/office/powerpoint/2010/main" val="55775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0"/>
            <a:ext cx="10864645" cy="14506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Activity</a:t>
            </a:r>
          </a:p>
        </p:txBody>
      </p:sp>
      <p:sp>
        <p:nvSpPr>
          <p:cNvPr id="5" name="TextBox 1"/>
          <p:cNvSpPr txBox="1"/>
          <p:nvPr/>
        </p:nvSpPr>
        <p:spPr>
          <a:xfrm>
            <a:off x="663676" y="962939"/>
            <a:ext cx="10864645" cy="206640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en-US" sz="2400" dirty="0">
              <a:solidFill>
                <a:srgbClr val="000000"/>
              </a:solidFill>
              <a:ea typeface="Cambria" panose="02040503050406030204" pitchFamily="18" charset="0"/>
              <a:cs typeface="Calibri"/>
            </a:endParaRPr>
          </a:p>
          <a:p>
            <a:endParaRPr lang="en-US" sz="2400" dirty="0">
              <a:ea typeface="Cambria" panose="02040503050406030204" pitchFamily="18" charset="0"/>
              <a:cs typeface="Calibri" panose="020F0502020204030204" pitchFamily="34" charset="0"/>
            </a:endParaRPr>
          </a:p>
          <a:p>
            <a:pPr marR="3810" algn="ctr">
              <a:lnSpc>
                <a:spcPct val="150000"/>
              </a:lnSpc>
            </a:pPr>
            <a:r>
              <a:rPr lang="en-US" sz="2400" dirty="0">
                <a:cs typeface="Calibri"/>
              </a:rPr>
              <a:t>In </a:t>
            </a:r>
            <a:r>
              <a:rPr lang="en-US" sz="2400" b="1" dirty="0">
                <a:solidFill>
                  <a:srgbClr val="C00000"/>
                </a:solidFill>
                <a:cs typeface="Calibri"/>
              </a:rPr>
              <a:t>DEVELOPMENT</a:t>
            </a:r>
            <a:r>
              <a:rPr lang="en-US" sz="2400" dirty="0">
                <a:cs typeface="Calibri"/>
              </a:rPr>
              <a:t>, open a client chart &amp; practice completing the Treatment Coordinator Progress Note</a:t>
            </a:r>
          </a:p>
        </p:txBody>
      </p:sp>
    </p:spTree>
    <p:extLst>
      <p:ext uri="{BB962C8B-B14F-4D97-AF65-F5344CB8AC3E}">
        <p14:creationId xmlns:p14="http://schemas.microsoft.com/office/powerpoint/2010/main" val="39510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117988"/>
            <a:ext cx="12192000" cy="6975988"/>
          </a:xfrm>
          <a:prstGeom prst="rect">
            <a:avLst/>
          </a:prstGeom>
        </p:spPr>
      </p:pic>
      <p:sp>
        <p:nvSpPr>
          <p:cNvPr id="4" name="Title 1">
            <a:extLst>
              <a:ext uri="{FF2B5EF4-FFF2-40B4-BE49-F238E27FC236}">
                <a16:creationId xmlns:a16="http://schemas.microsoft.com/office/drawing/2014/main" id="{49E274E2-CD5B-430C-8BD1-1185395BD98C}"/>
              </a:ext>
            </a:extLst>
          </p:cNvPr>
          <p:cNvSpPr>
            <a:spLocks noGrp="1"/>
          </p:cNvSpPr>
          <p:nvPr/>
        </p:nvSpPr>
        <p:spPr>
          <a:xfrm>
            <a:off x="4325468" y="1221967"/>
            <a:ext cx="7392310" cy="11890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spcBef>
                <a:spcPts val="300"/>
              </a:spcBef>
            </a:pPr>
            <a:r>
              <a:rPr lang="en-US" b="1" dirty="0">
                <a:solidFill>
                  <a:srgbClr val="C00000"/>
                </a:solidFill>
                <a:latin typeface="Calibri"/>
                <a:ea typeface="Cambria"/>
                <a:cs typeface="Calibri"/>
              </a:rPr>
              <a:t>Group Notes</a:t>
            </a:r>
          </a:p>
        </p:txBody>
      </p:sp>
    </p:spTree>
    <p:extLst>
      <p:ext uri="{BB962C8B-B14F-4D97-AF65-F5344CB8AC3E}">
        <p14:creationId xmlns:p14="http://schemas.microsoft.com/office/powerpoint/2010/main" val="2165937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1474" y="1474"/>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Group Notes</a:t>
            </a:r>
            <a:endParaRPr lang="en-US" dirty="0"/>
          </a:p>
        </p:txBody>
      </p:sp>
      <p:sp>
        <p:nvSpPr>
          <p:cNvPr id="6" name="TextBox 1"/>
          <p:cNvSpPr txBox="1"/>
          <p:nvPr/>
        </p:nvSpPr>
        <p:spPr>
          <a:xfrm>
            <a:off x="541850" y="1129227"/>
            <a:ext cx="10936645"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Groups in Evolv live in their own “GROUPS” module, separate from the “Referral” &amp; “Client” modules you already know</a:t>
            </a:r>
          </a:p>
          <a:p>
            <a:endParaRPr lang="en-US" sz="2400" dirty="0">
              <a:latin typeface="Calibri"/>
              <a:ea typeface="Cambria"/>
              <a:cs typeface="Calibri"/>
            </a:endParaRPr>
          </a:p>
          <a:p>
            <a:r>
              <a:rPr lang="en-US" sz="2400" dirty="0">
                <a:latin typeface="Calibri"/>
                <a:ea typeface="Cambria"/>
                <a:cs typeface="Calibri"/>
              </a:rPr>
              <a:t>Each Residential Program will have its own Group, in which all current program participants are enrolled</a:t>
            </a:r>
          </a:p>
          <a:p>
            <a:endParaRPr lang="en-US" sz="2400" dirty="0">
              <a:latin typeface="Calibri"/>
              <a:ea typeface="Cambria"/>
              <a:cs typeface="Calibri"/>
            </a:endParaRPr>
          </a:p>
          <a:p>
            <a:r>
              <a:rPr lang="en-US" sz="2400" dirty="0">
                <a:latin typeface="Calibri"/>
                <a:ea typeface="Cambria"/>
                <a:cs typeface="Calibri"/>
              </a:rPr>
              <a:t>Whenever you lead a specific group, you then select the type of group it was (e.g., Community Meeting, Recovery Goals, etc..) and identify which of the enrolled program participants attended the group session</a:t>
            </a:r>
          </a:p>
        </p:txBody>
      </p:sp>
      <p:pic>
        <p:nvPicPr>
          <p:cNvPr id="4" name="Picture 3">
            <a:extLst>
              <a:ext uri="{FF2B5EF4-FFF2-40B4-BE49-F238E27FC236}">
                <a16:creationId xmlns:a16="http://schemas.microsoft.com/office/drawing/2014/main" id="{8ECE5F87-73C7-9902-0F71-2236DE93177C}"/>
              </a:ext>
            </a:extLst>
          </p:cNvPr>
          <p:cNvPicPr>
            <a:picLocks noChangeAspect="1"/>
          </p:cNvPicPr>
          <p:nvPr/>
        </p:nvPicPr>
        <p:blipFill>
          <a:blip r:embed="rId3"/>
          <a:stretch>
            <a:fillRect/>
          </a:stretch>
        </p:blipFill>
        <p:spPr>
          <a:xfrm>
            <a:off x="1878610" y="4758432"/>
            <a:ext cx="8083795" cy="1343800"/>
          </a:xfrm>
          <a:prstGeom prst="rect">
            <a:avLst/>
          </a:prstGeom>
        </p:spPr>
      </p:pic>
    </p:spTree>
    <p:extLst>
      <p:ext uri="{BB962C8B-B14F-4D97-AF65-F5344CB8AC3E}">
        <p14:creationId xmlns:p14="http://schemas.microsoft.com/office/powerpoint/2010/main" val="3960509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1474" y="1474"/>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Group Notes</a:t>
            </a:r>
            <a:endParaRPr lang="en-US" dirty="0"/>
          </a:p>
        </p:txBody>
      </p:sp>
      <p:sp>
        <p:nvSpPr>
          <p:cNvPr id="6" name="TextBox 1"/>
          <p:cNvSpPr txBox="1"/>
          <p:nvPr/>
        </p:nvSpPr>
        <p:spPr>
          <a:xfrm>
            <a:off x="541850" y="1129227"/>
            <a:ext cx="10936645"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Each time you lead a group…</a:t>
            </a:r>
          </a:p>
          <a:p>
            <a:endParaRPr lang="en-US" sz="2400" dirty="0">
              <a:latin typeface="Calibri"/>
              <a:ea typeface="Cambria"/>
              <a:cs typeface="Calibri"/>
            </a:endParaRPr>
          </a:p>
          <a:p>
            <a:pPr marL="800100" lvl="1" indent="-342900">
              <a:buFont typeface="Arial" panose="020B0604020202020204" pitchFamily="34" charset="0"/>
              <a:buChar char="•"/>
            </a:pPr>
            <a:r>
              <a:rPr lang="en-US" sz="2400" dirty="0">
                <a:latin typeface="Calibri"/>
                <a:ea typeface="Cambria"/>
                <a:cs typeface="Calibri"/>
              </a:rPr>
              <a:t>You will write a note about the topic and interventions of the group</a:t>
            </a:r>
          </a:p>
          <a:p>
            <a:pPr marL="1257300" lvl="2" indent="-342900">
              <a:buFont typeface="Arial" panose="020B0604020202020204" pitchFamily="34" charset="0"/>
              <a:buChar char="•"/>
            </a:pPr>
            <a:r>
              <a:rPr lang="en-US" sz="2400" dirty="0">
                <a:latin typeface="Calibri"/>
                <a:ea typeface="Cambria"/>
                <a:cs typeface="Calibri"/>
              </a:rPr>
              <a:t>This note will populate in the chart of every group participant, even though you only write it once!</a:t>
            </a:r>
          </a:p>
          <a:p>
            <a:pPr marL="800100" lvl="1" indent="-342900">
              <a:buFont typeface="Arial" panose="020B0604020202020204" pitchFamily="34" charset="0"/>
              <a:buChar char="•"/>
            </a:pPr>
            <a:r>
              <a:rPr lang="en-US" sz="2400" dirty="0">
                <a:latin typeface="Calibri"/>
                <a:ea typeface="Cambria"/>
                <a:cs typeface="Calibri"/>
              </a:rPr>
              <a:t>You will also write a brief note for each individual participant, describing their participation in the group and any concerns you may have</a:t>
            </a:r>
          </a:p>
          <a:p>
            <a:pPr marL="1257300" lvl="2" indent="-342900">
              <a:buFont typeface="Arial" panose="020B0604020202020204" pitchFamily="34" charset="0"/>
              <a:buChar char="•"/>
            </a:pPr>
            <a:r>
              <a:rPr lang="en-US" sz="2400" dirty="0">
                <a:latin typeface="Calibri"/>
                <a:ea typeface="Cambria"/>
                <a:cs typeface="Calibri"/>
              </a:rPr>
              <a:t>Each of these notes will populate within the specific patient’s chart only</a:t>
            </a:r>
          </a:p>
        </p:txBody>
      </p:sp>
    </p:spTree>
    <p:extLst>
      <p:ext uri="{BB962C8B-B14F-4D97-AF65-F5344CB8AC3E}">
        <p14:creationId xmlns:p14="http://schemas.microsoft.com/office/powerpoint/2010/main" val="655158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408388"/>
            <a:ext cx="10936645"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AutoNum type="arabicPeriod"/>
            </a:pPr>
            <a:r>
              <a:rPr lang="en-US" sz="2400" dirty="0">
                <a:latin typeface="Calibri"/>
                <a:ea typeface="Cambria"/>
                <a:cs typeface="Calibri"/>
              </a:rPr>
              <a:t>Go to the Groups Module</a:t>
            </a:r>
          </a:p>
          <a:p>
            <a:pPr marL="457200" indent="-457200">
              <a:buAutoNum type="arabicPeriod"/>
            </a:pPr>
            <a:r>
              <a:rPr lang="en-US" sz="2400" dirty="0">
                <a:latin typeface="Calibri"/>
                <a:ea typeface="Cambria"/>
                <a:cs typeface="Calibri"/>
              </a:rPr>
              <a:t>Click on “GROUP” </a:t>
            </a:r>
          </a:p>
        </p:txBody>
      </p:sp>
      <p:pic>
        <p:nvPicPr>
          <p:cNvPr id="4" name="Picture 3">
            <a:extLst>
              <a:ext uri="{FF2B5EF4-FFF2-40B4-BE49-F238E27FC236}">
                <a16:creationId xmlns:a16="http://schemas.microsoft.com/office/drawing/2014/main" id="{52CBB34F-5B89-65A6-F8FD-A8EBD7FEC8E3}"/>
              </a:ext>
            </a:extLst>
          </p:cNvPr>
          <p:cNvPicPr>
            <a:picLocks noChangeAspect="1"/>
          </p:cNvPicPr>
          <p:nvPr/>
        </p:nvPicPr>
        <p:blipFill>
          <a:blip r:embed="rId3"/>
          <a:stretch>
            <a:fillRect/>
          </a:stretch>
        </p:blipFill>
        <p:spPr>
          <a:xfrm>
            <a:off x="1614062" y="2774413"/>
            <a:ext cx="7334250" cy="1219200"/>
          </a:xfrm>
          <a:prstGeom prst="rect">
            <a:avLst/>
          </a:prstGeom>
        </p:spPr>
      </p:pic>
      <p:cxnSp>
        <p:nvCxnSpPr>
          <p:cNvPr id="9" name="Straight Arrow Connector 8">
            <a:extLst>
              <a:ext uri="{FF2B5EF4-FFF2-40B4-BE49-F238E27FC236}">
                <a16:creationId xmlns:a16="http://schemas.microsoft.com/office/drawing/2014/main" id="{6034C6B5-462D-7EFB-4FF3-A575499E78DC}"/>
              </a:ext>
            </a:extLst>
          </p:cNvPr>
          <p:cNvCxnSpPr/>
          <p:nvPr/>
        </p:nvCxnSpPr>
        <p:spPr>
          <a:xfrm>
            <a:off x="7722605" y="2199282"/>
            <a:ext cx="724278" cy="724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858E8C0-DB64-48CA-0F46-534E7618383A}"/>
              </a:ext>
            </a:extLst>
          </p:cNvPr>
          <p:cNvSpPr/>
          <p:nvPr/>
        </p:nvSpPr>
        <p:spPr>
          <a:xfrm>
            <a:off x="1321806" y="3213980"/>
            <a:ext cx="2018922" cy="4617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3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408388"/>
            <a:ext cx="10936645"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3. Click “General Information”</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4. Search for your Group Name within the search field:  </a:t>
            </a: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43970775-0C52-490A-C0F1-BD62DB9A0FE1}"/>
              </a:ext>
            </a:extLst>
          </p:cNvPr>
          <p:cNvPicPr>
            <a:picLocks noChangeAspect="1"/>
          </p:cNvPicPr>
          <p:nvPr/>
        </p:nvPicPr>
        <p:blipFill>
          <a:blip r:embed="rId3"/>
          <a:stretch>
            <a:fillRect/>
          </a:stretch>
        </p:blipFill>
        <p:spPr>
          <a:xfrm>
            <a:off x="1799504" y="2100839"/>
            <a:ext cx="4813734" cy="2118043"/>
          </a:xfrm>
          <a:prstGeom prst="rect">
            <a:avLst/>
          </a:prstGeom>
        </p:spPr>
      </p:pic>
      <p:sp>
        <p:nvSpPr>
          <p:cNvPr id="7" name="Oval 6">
            <a:extLst>
              <a:ext uri="{FF2B5EF4-FFF2-40B4-BE49-F238E27FC236}">
                <a16:creationId xmlns:a16="http://schemas.microsoft.com/office/drawing/2014/main" id="{8958B16E-D5BF-4CD2-89DA-082C0819B008}"/>
              </a:ext>
            </a:extLst>
          </p:cNvPr>
          <p:cNvSpPr/>
          <p:nvPr/>
        </p:nvSpPr>
        <p:spPr>
          <a:xfrm>
            <a:off x="3565236" y="2650836"/>
            <a:ext cx="1450109" cy="4341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AC3184-6E95-2272-F90E-3570566B2818}"/>
              </a:ext>
            </a:extLst>
          </p:cNvPr>
          <p:cNvPicPr>
            <a:picLocks noChangeAspect="1"/>
          </p:cNvPicPr>
          <p:nvPr/>
        </p:nvPicPr>
        <p:blipFill>
          <a:blip r:embed="rId4"/>
          <a:stretch>
            <a:fillRect/>
          </a:stretch>
        </p:blipFill>
        <p:spPr>
          <a:xfrm>
            <a:off x="7544286" y="3822740"/>
            <a:ext cx="4333875" cy="1724025"/>
          </a:xfrm>
          <a:prstGeom prst="rect">
            <a:avLst/>
          </a:prstGeom>
        </p:spPr>
      </p:pic>
      <p:sp>
        <p:nvSpPr>
          <p:cNvPr id="11" name="Oval 10">
            <a:extLst>
              <a:ext uri="{FF2B5EF4-FFF2-40B4-BE49-F238E27FC236}">
                <a16:creationId xmlns:a16="http://schemas.microsoft.com/office/drawing/2014/main" id="{6472BC1F-5CC6-D3A0-CBC2-5FC8366F3486}"/>
              </a:ext>
            </a:extLst>
          </p:cNvPr>
          <p:cNvSpPr/>
          <p:nvPr/>
        </p:nvSpPr>
        <p:spPr>
          <a:xfrm>
            <a:off x="7379855" y="4451927"/>
            <a:ext cx="2798618" cy="7421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19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459614" y="1418004"/>
            <a:ext cx="10936645"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In the search field type the name of the group (For Residential groups, type "</a:t>
            </a:r>
            <a:r>
              <a:rPr lang="en-US" sz="2400" dirty="0" err="1">
                <a:latin typeface="Calibri"/>
                <a:ea typeface="Cambria"/>
                <a:cs typeface="Calibri"/>
              </a:rPr>
              <a:t>Resi</a:t>
            </a:r>
            <a:r>
              <a:rPr lang="en-US" sz="2400" dirty="0">
                <a:latin typeface="Calibri"/>
                <a:ea typeface="Cambria"/>
                <a:cs typeface="Calibri"/>
              </a:rPr>
              <a:t>", for CSS groups, type "CSS", for Outpatient groups, type the name of the group) This will cause the groups to populate within the search </a:t>
            </a:r>
          </a:p>
          <a:p>
            <a:endParaRPr lang="en-US" sz="2400" dirty="0">
              <a:latin typeface="Calibri"/>
              <a:ea typeface="Cambria"/>
              <a:cs typeface="Calibri"/>
            </a:endParaRPr>
          </a:p>
          <a:p>
            <a:r>
              <a:rPr lang="en-US" sz="2400" dirty="0">
                <a:latin typeface="Calibri"/>
                <a:ea typeface="Cambria"/>
                <a:cs typeface="Calibri"/>
              </a:rPr>
              <a:t>Look in the results for the name of the group you wish to choose</a:t>
            </a:r>
          </a:p>
        </p:txBody>
      </p:sp>
      <p:pic>
        <p:nvPicPr>
          <p:cNvPr id="9" name="Picture 8">
            <a:extLst>
              <a:ext uri="{FF2B5EF4-FFF2-40B4-BE49-F238E27FC236}">
                <a16:creationId xmlns:a16="http://schemas.microsoft.com/office/drawing/2014/main" id="{1594D203-69DB-4878-11A3-41D8CFC3D9EE}"/>
              </a:ext>
            </a:extLst>
          </p:cNvPr>
          <p:cNvPicPr>
            <a:picLocks noChangeAspect="1"/>
          </p:cNvPicPr>
          <p:nvPr/>
        </p:nvPicPr>
        <p:blipFill>
          <a:blip r:embed="rId3"/>
          <a:stretch>
            <a:fillRect/>
          </a:stretch>
        </p:blipFill>
        <p:spPr>
          <a:xfrm>
            <a:off x="1684770" y="3816882"/>
            <a:ext cx="7677150" cy="971550"/>
          </a:xfrm>
          <a:prstGeom prst="rect">
            <a:avLst/>
          </a:prstGeom>
        </p:spPr>
      </p:pic>
    </p:spTree>
    <p:extLst>
      <p:ext uri="{BB962C8B-B14F-4D97-AF65-F5344CB8AC3E}">
        <p14:creationId xmlns:p14="http://schemas.microsoft.com/office/powerpoint/2010/main" val="208379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endParaRPr lang="en-US" sz="2400" dirty="0">
              <a:latin typeface="Calibri"/>
              <a:ea typeface="Cambria"/>
              <a:cs typeface="Calibri"/>
            </a:endParaRPr>
          </a:p>
          <a:p>
            <a:pPr marL="457200" indent="-457200">
              <a:buAutoNum type="arabicPeriod"/>
            </a:pPr>
            <a:r>
              <a:rPr lang="en-US" sz="2400" dirty="0">
                <a:latin typeface="Calibri"/>
                <a:ea typeface="Cambria"/>
                <a:cs typeface="Calibri"/>
              </a:rPr>
              <a:t>Click the tab “ENROLLMENT”</a:t>
            </a:r>
          </a:p>
          <a:p>
            <a:pPr marL="800100" lvl="1" indent="-342900">
              <a:buFont typeface="Arial" panose="020B0604020202020204" pitchFamily="34" charset="0"/>
              <a:buChar char="•"/>
            </a:pPr>
            <a:r>
              <a:rPr lang="en-US" sz="2400" dirty="0">
                <a:latin typeface="Calibri"/>
                <a:ea typeface="Cambria"/>
                <a:cs typeface="Calibri"/>
              </a:rPr>
              <a:t>This tab shows you all the clients current enrolled within this group</a:t>
            </a:r>
          </a:p>
        </p:txBody>
      </p:sp>
      <p:pic>
        <p:nvPicPr>
          <p:cNvPr id="4" name="Picture 3">
            <a:extLst>
              <a:ext uri="{FF2B5EF4-FFF2-40B4-BE49-F238E27FC236}">
                <a16:creationId xmlns:a16="http://schemas.microsoft.com/office/drawing/2014/main" id="{B1DB4550-CD48-59AE-FEFD-8BEBC53D7EBC}"/>
              </a:ext>
            </a:extLst>
          </p:cNvPr>
          <p:cNvPicPr>
            <a:picLocks noChangeAspect="1"/>
          </p:cNvPicPr>
          <p:nvPr/>
        </p:nvPicPr>
        <p:blipFill>
          <a:blip r:embed="rId3"/>
          <a:stretch>
            <a:fillRect/>
          </a:stretch>
        </p:blipFill>
        <p:spPr>
          <a:xfrm>
            <a:off x="1950027" y="3119759"/>
            <a:ext cx="7166264" cy="3100787"/>
          </a:xfrm>
          <a:prstGeom prst="rect">
            <a:avLst/>
          </a:prstGeom>
        </p:spPr>
      </p:pic>
      <p:sp>
        <p:nvSpPr>
          <p:cNvPr id="7" name="Rectangle 6">
            <a:extLst>
              <a:ext uri="{FF2B5EF4-FFF2-40B4-BE49-F238E27FC236}">
                <a16:creationId xmlns:a16="http://schemas.microsoft.com/office/drawing/2014/main" id="{054658AF-2082-7F27-8057-12B34D063053}"/>
              </a:ext>
            </a:extLst>
          </p:cNvPr>
          <p:cNvSpPr/>
          <p:nvPr/>
        </p:nvSpPr>
        <p:spPr>
          <a:xfrm>
            <a:off x="2059709" y="4405745"/>
            <a:ext cx="840509" cy="13577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84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endParaRPr lang="en-US" sz="2400" dirty="0">
              <a:latin typeface="Calibri"/>
              <a:ea typeface="Cambria"/>
              <a:cs typeface="Calibri"/>
            </a:endParaRPr>
          </a:p>
          <a:p>
            <a:pPr marL="457200" indent="-457200">
              <a:buAutoNum type="arabicPeriod"/>
            </a:pPr>
            <a:r>
              <a:rPr lang="en-US" sz="2400" dirty="0">
                <a:latin typeface="Calibri"/>
                <a:ea typeface="Cambria"/>
                <a:cs typeface="Calibri"/>
              </a:rPr>
              <a:t>To enter a new client into the group, click on “ADD EVENT” and then “GROUP ENROLLMENT” </a:t>
            </a:r>
          </a:p>
          <a:p>
            <a:pPr marL="457200" indent="-457200">
              <a:buAutoNum type="arabicPeriod"/>
            </a:pPr>
            <a:endParaRPr lang="en-US" sz="2400" dirty="0">
              <a:latin typeface="Calibri"/>
              <a:ea typeface="Cambria"/>
              <a:cs typeface="Calibri"/>
            </a:endParaRPr>
          </a:p>
          <a:p>
            <a:pPr marL="457200" indent="-457200">
              <a:buAutoNum type="arabicPeriod"/>
            </a:pPr>
            <a:endParaRPr lang="en-US" sz="2400" dirty="0">
              <a:latin typeface="Calibri"/>
              <a:ea typeface="Cambria"/>
              <a:cs typeface="Calibri"/>
            </a:endParaRPr>
          </a:p>
          <a:p>
            <a:pPr marL="457200" indent="-457200">
              <a:buAutoNum type="arabicPeriod"/>
            </a:pPr>
            <a:endParaRPr lang="en-US" sz="2400" dirty="0">
              <a:latin typeface="Calibri"/>
              <a:ea typeface="Cambria"/>
              <a:cs typeface="Calibri"/>
            </a:endParaRPr>
          </a:p>
          <a:p>
            <a:pPr marL="457200" indent="-457200">
              <a:buAutoNum type="arabicPeriod"/>
            </a:pPr>
            <a:endParaRPr lang="en-US" sz="2400" dirty="0">
              <a:latin typeface="Calibri"/>
              <a:ea typeface="Cambria"/>
              <a:cs typeface="Calibri"/>
            </a:endParaRPr>
          </a:p>
          <a:p>
            <a:pPr marL="457200" indent="-457200">
              <a:buAutoNum type="arabicPeriod"/>
            </a:pPr>
            <a:endParaRPr lang="en-US" sz="2400" dirty="0">
              <a:latin typeface="Calibri"/>
              <a:ea typeface="Cambria"/>
              <a:cs typeface="Calibri"/>
            </a:endParaRPr>
          </a:p>
        </p:txBody>
      </p:sp>
      <p:pic>
        <p:nvPicPr>
          <p:cNvPr id="9" name="Picture 8">
            <a:extLst>
              <a:ext uri="{FF2B5EF4-FFF2-40B4-BE49-F238E27FC236}">
                <a16:creationId xmlns:a16="http://schemas.microsoft.com/office/drawing/2014/main" id="{69A0ADA3-330D-3906-6E15-A22DDBA994B3}"/>
              </a:ext>
            </a:extLst>
          </p:cNvPr>
          <p:cNvPicPr>
            <a:picLocks noChangeAspect="1"/>
          </p:cNvPicPr>
          <p:nvPr/>
        </p:nvPicPr>
        <p:blipFill>
          <a:blip r:embed="rId3"/>
          <a:stretch>
            <a:fillRect/>
          </a:stretch>
        </p:blipFill>
        <p:spPr>
          <a:xfrm>
            <a:off x="3231861" y="2552555"/>
            <a:ext cx="5543550" cy="1914525"/>
          </a:xfrm>
          <a:prstGeom prst="rect">
            <a:avLst/>
          </a:prstGeom>
        </p:spPr>
      </p:pic>
      <p:cxnSp>
        <p:nvCxnSpPr>
          <p:cNvPr id="11" name="Straight Arrow Connector 10">
            <a:extLst>
              <a:ext uri="{FF2B5EF4-FFF2-40B4-BE49-F238E27FC236}">
                <a16:creationId xmlns:a16="http://schemas.microsoft.com/office/drawing/2014/main" id="{6644FDC1-AF4D-B3CE-532A-2159D0388835}"/>
              </a:ext>
            </a:extLst>
          </p:cNvPr>
          <p:cNvCxnSpPr/>
          <p:nvPr/>
        </p:nvCxnSpPr>
        <p:spPr>
          <a:xfrm>
            <a:off x="2678546" y="3339280"/>
            <a:ext cx="738909" cy="423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58D0BD6-39F9-60E7-C98F-8FECDA844CC3}"/>
              </a:ext>
            </a:extLst>
          </p:cNvPr>
          <p:cNvCxnSpPr/>
          <p:nvPr/>
        </p:nvCxnSpPr>
        <p:spPr>
          <a:xfrm>
            <a:off x="2446770" y="3694232"/>
            <a:ext cx="785091" cy="392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453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endParaRPr lang="en-US" sz="2400" dirty="0">
              <a:latin typeface="Calibri"/>
              <a:ea typeface="Cambria"/>
              <a:cs typeface="Calibri"/>
            </a:endParaRPr>
          </a:p>
          <a:p>
            <a:r>
              <a:rPr lang="en-US" sz="2400" dirty="0">
                <a:latin typeface="Calibri"/>
                <a:ea typeface="Cambria"/>
                <a:cs typeface="Calibri"/>
              </a:rPr>
              <a:t>1. A pop up box will appear. Enter the Name &amp; Gender (starred fields) of the client you want to add to the group, then click “PROCEED” (in top left corner)  </a:t>
            </a:r>
          </a:p>
        </p:txBody>
      </p:sp>
      <p:pic>
        <p:nvPicPr>
          <p:cNvPr id="17" name="Picture 16">
            <a:extLst>
              <a:ext uri="{FF2B5EF4-FFF2-40B4-BE49-F238E27FC236}">
                <a16:creationId xmlns:a16="http://schemas.microsoft.com/office/drawing/2014/main" id="{0CFC09DE-289E-7E15-B837-93FBBD7C0AF2}"/>
              </a:ext>
            </a:extLst>
          </p:cNvPr>
          <p:cNvPicPr>
            <a:picLocks noChangeAspect="1"/>
          </p:cNvPicPr>
          <p:nvPr/>
        </p:nvPicPr>
        <p:blipFill>
          <a:blip r:embed="rId3"/>
          <a:stretch>
            <a:fillRect/>
          </a:stretch>
        </p:blipFill>
        <p:spPr>
          <a:xfrm>
            <a:off x="1190839" y="3147131"/>
            <a:ext cx="9551268" cy="2764250"/>
          </a:xfrm>
          <a:prstGeom prst="rect">
            <a:avLst/>
          </a:prstGeom>
        </p:spPr>
      </p:pic>
    </p:spTree>
    <p:extLst>
      <p:ext uri="{BB962C8B-B14F-4D97-AF65-F5344CB8AC3E}">
        <p14:creationId xmlns:p14="http://schemas.microsoft.com/office/powerpoint/2010/main" val="214695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6"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ea typeface="Cambria"/>
                <a:cs typeface="Verdana"/>
              </a:rPr>
              <a:t>Background</a:t>
            </a:r>
            <a:endParaRPr lang="en-US" sz="4500" b="1" dirty="0">
              <a:solidFill>
                <a:srgbClr val="640D0D"/>
              </a:solidFill>
              <a:ea typeface="Cambria" panose="02040503050406030204" pitchFamily="18" charset="0"/>
              <a:cs typeface="Verdana"/>
            </a:endParaRPr>
          </a:p>
        </p:txBody>
      </p:sp>
      <p:sp>
        <p:nvSpPr>
          <p:cNvPr id="5" name="TextBox 1"/>
          <p:cNvSpPr txBox="1"/>
          <p:nvPr/>
        </p:nvSpPr>
        <p:spPr>
          <a:xfrm>
            <a:off x="0" y="897815"/>
            <a:ext cx="12274072" cy="354372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dirty="0">
                <a:ea typeface="Cambria"/>
              </a:rPr>
              <a:t>Remember: Using Evolv involves doing things differently; some forms and steps are changing </a:t>
            </a:r>
            <a:endParaRPr lang="en-US" sz="2400" b="1" dirty="0">
              <a:ea typeface="Cambria" panose="02040503050406030204" pitchFamily="18" charset="0"/>
            </a:endParaRPr>
          </a:p>
          <a:p>
            <a:pPr>
              <a:lnSpc>
                <a:spcPct val="150000"/>
              </a:lnSpc>
            </a:pPr>
            <a:r>
              <a:rPr lang="en-US" sz="2400" dirty="0">
                <a:ea typeface="Cambria"/>
              </a:rPr>
              <a:t>• Opportunity for broader change: </a:t>
            </a:r>
            <a:endParaRPr lang="en-US" sz="2400" b="1" dirty="0">
              <a:ea typeface="Cambria" panose="02040503050406030204" pitchFamily="18" charset="0"/>
            </a:endParaRPr>
          </a:p>
          <a:p>
            <a:pPr marL="914400" lvl="3" indent="-342900">
              <a:buFont typeface="Arial"/>
              <a:buChar char="•"/>
            </a:pPr>
            <a:r>
              <a:rPr lang="en-US" sz="2400" dirty="0">
                <a:ea typeface="Cambria"/>
                <a:cs typeface="Calibri"/>
              </a:rPr>
              <a:t>More </a:t>
            </a:r>
            <a:r>
              <a:rPr lang="en-US" sz="2400" b="1" dirty="0">
                <a:solidFill>
                  <a:srgbClr val="C00000"/>
                </a:solidFill>
                <a:ea typeface="Cambria"/>
                <a:cs typeface="Calibri"/>
              </a:rPr>
              <a:t>thorough assessment</a:t>
            </a:r>
            <a:r>
              <a:rPr lang="en-US" sz="2400" dirty="0">
                <a:ea typeface="Cambria"/>
                <a:cs typeface="Calibri"/>
              </a:rPr>
              <a:t> upfront</a:t>
            </a:r>
          </a:p>
          <a:p>
            <a:pPr marL="914400" lvl="3" indent="-342900">
              <a:buFont typeface="Arial"/>
              <a:buChar char="•"/>
            </a:pPr>
            <a:r>
              <a:rPr lang="en-US" sz="2400" dirty="0">
                <a:ea typeface="Cambria"/>
                <a:cs typeface="Calibri"/>
              </a:rPr>
              <a:t>Increased</a:t>
            </a:r>
            <a:r>
              <a:rPr lang="en-US" sz="2400" b="1" dirty="0">
                <a:solidFill>
                  <a:srgbClr val="C00000"/>
                </a:solidFill>
                <a:ea typeface="Cambria"/>
                <a:cs typeface="Calibri"/>
              </a:rPr>
              <a:t> collaboration </a:t>
            </a:r>
            <a:r>
              <a:rPr lang="en-US" sz="2400" dirty="0">
                <a:ea typeface="Cambria"/>
                <a:cs typeface="Calibri"/>
              </a:rPr>
              <a:t>with Outpatient</a:t>
            </a:r>
            <a:endParaRPr lang="en-US" sz="2400" b="1" dirty="0">
              <a:ea typeface="Cambria"/>
              <a:cs typeface="Calibri" panose="020F0502020204030204"/>
            </a:endParaRPr>
          </a:p>
          <a:p>
            <a:pPr marL="914400" lvl="3" indent="-342900">
              <a:buFont typeface="Arial"/>
              <a:buChar char="•"/>
            </a:pPr>
            <a:r>
              <a:rPr lang="en-US" sz="2400" dirty="0">
                <a:ea typeface="Cambria"/>
                <a:cs typeface="Calibri"/>
              </a:rPr>
              <a:t>More </a:t>
            </a:r>
            <a:r>
              <a:rPr lang="en-US" sz="2400" b="1" dirty="0">
                <a:solidFill>
                  <a:srgbClr val="C00000"/>
                </a:solidFill>
                <a:ea typeface="Cambria"/>
                <a:cs typeface="Calibri"/>
              </a:rPr>
              <a:t>transparent, trauma-informed engagement</a:t>
            </a:r>
            <a:r>
              <a:rPr lang="en-US" sz="2400" dirty="0">
                <a:ea typeface="Cambria"/>
                <a:cs typeface="Calibri"/>
              </a:rPr>
              <a:t> with patients around program  expectations and safety planning</a:t>
            </a:r>
          </a:p>
          <a:p>
            <a:pPr marL="914400" lvl="3" indent="-342900">
              <a:buFont typeface="Arial"/>
              <a:buChar char="•"/>
            </a:pPr>
            <a:r>
              <a:rPr lang="en-US" sz="2400" dirty="0">
                <a:ea typeface="Cambria"/>
                <a:cs typeface="Calibri"/>
              </a:rPr>
              <a:t>Strengthening </a:t>
            </a:r>
            <a:r>
              <a:rPr lang="en-US" sz="2400" b="1" dirty="0">
                <a:solidFill>
                  <a:srgbClr val="C00000"/>
                </a:solidFill>
                <a:ea typeface="Cambria"/>
                <a:cs typeface="Calibri"/>
              </a:rPr>
              <a:t>use of Phases</a:t>
            </a:r>
            <a:r>
              <a:rPr lang="en-US" sz="2400" dirty="0">
                <a:ea typeface="Cambria"/>
                <a:cs typeface="Calibri"/>
              </a:rPr>
              <a:t> in treatment that match patient's status of change</a:t>
            </a:r>
          </a:p>
          <a:p>
            <a:pPr>
              <a:lnSpc>
                <a:spcPct val="150000"/>
              </a:lnSpc>
            </a:pPr>
            <a:r>
              <a:rPr lang="en-US" sz="2400" dirty="0">
                <a:ea typeface="Cambria"/>
              </a:rPr>
              <a:t>• As we learn steps, will also start to map process—who, what, when, where, how   </a:t>
            </a:r>
            <a:endParaRPr lang="en-US" sz="2400" b="1" dirty="0">
              <a:ea typeface="Cambria" panose="02040503050406030204" pitchFamily="18" charset="0"/>
              <a:cs typeface="Calibri"/>
            </a:endParaRPr>
          </a:p>
        </p:txBody>
      </p:sp>
    </p:spTree>
    <p:extLst>
      <p:ext uri="{BB962C8B-B14F-4D97-AF65-F5344CB8AC3E}">
        <p14:creationId xmlns:p14="http://schemas.microsoft.com/office/powerpoint/2010/main" val="621091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r>
              <a:rPr lang="en-US" sz="2400" dirty="0">
                <a:latin typeface="Calibri"/>
                <a:ea typeface="Cambria"/>
                <a:cs typeface="Calibri"/>
              </a:rPr>
              <a:t>Evolv will search for your client. Check to see if the client is within the list. When you find the name, click on it &amp; click “PROCEED” (in the top left corner)</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This will bring you to the new Group Enrollment Form.</a:t>
            </a:r>
          </a:p>
          <a:p>
            <a:r>
              <a:rPr lang="en-US" sz="2400" dirty="0">
                <a:latin typeface="Calibri"/>
                <a:ea typeface="Cambria"/>
                <a:cs typeface="Calibri"/>
              </a:rPr>
              <a:t>Click “Proceed” </a:t>
            </a: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1115F334-9692-82D9-BD4A-1A3064E17818}"/>
              </a:ext>
            </a:extLst>
          </p:cNvPr>
          <p:cNvPicPr>
            <a:picLocks noChangeAspect="1"/>
          </p:cNvPicPr>
          <p:nvPr/>
        </p:nvPicPr>
        <p:blipFill>
          <a:blip r:embed="rId3"/>
          <a:stretch>
            <a:fillRect/>
          </a:stretch>
        </p:blipFill>
        <p:spPr>
          <a:xfrm>
            <a:off x="2089871" y="2546601"/>
            <a:ext cx="7026420" cy="2793709"/>
          </a:xfrm>
          <a:prstGeom prst="rect">
            <a:avLst/>
          </a:prstGeom>
        </p:spPr>
      </p:pic>
      <p:sp>
        <p:nvSpPr>
          <p:cNvPr id="7" name="Rectangle 6">
            <a:extLst>
              <a:ext uri="{FF2B5EF4-FFF2-40B4-BE49-F238E27FC236}">
                <a16:creationId xmlns:a16="http://schemas.microsoft.com/office/drawing/2014/main" id="{65611018-8B3D-DD7B-A8D8-B4EA61214566}"/>
              </a:ext>
            </a:extLst>
          </p:cNvPr>
          <p:cNvSpPr/>
          <p:nvPr/>
        </p:nvSpPr>
        <p:spPr>
          <a:xfrm>
            <a:off x="2089871" y="3429000"/>
            <a:ext cx="2666856" cy="7088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291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endParaRPr lang="en-US" sz="2400" dirty="0">
              <a:latin typeface="Calibri"/>
              <a:ea typeface="Cambria"/>
              <a:cs typeface="Calibri"/>
            </a:endParaRPr>
          </a:p>
          <a:p>
            <a:r>
              <a:rPr lang="en-US" sz="2400" dirty="0">
                <a:latin typeface="Calibri"/>
                <a:ea typeface="Cambria"/>
                <a:cs typeface="Calibri"/>
              </a:rPr>
              <a:t>The Group Membership form will pop up. </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Click on the magnifying glass under “Schedule”. Then click your group. </a:t>
            </a:r>
          </a:p>
          <a:p>
            <a:endParaRPr lang="en-US" sz="2400" dirty="0">
              <a:latin typeface="Calibri"/>
              <a:ea typeface="Cambria"/>
              <a:cs typeface="Calibri"/>
            </a:endParaRPr>
          </a:p>
          <a:p>
            <a:r>
              <a:rPr lang="en-US" sz="2400" dirty="0">
                <a:latin typeface="Calibri"/>
                <a:ea typeface="Cambria"/>
                <a:cs typeface="Calibri"/>
              </a:rPr>
              <a:t>Fill in the enrollment date &amp; time according to when the client attend the group for the first time.  </a:t>
            </a:r>
          </a:p>
          <a:p>
            <a:endParaRPr lang="en-US" sz="2400" dirty="0">
              <a:latin typeface="Calibri"/>
              <a:ea typeface="Cambria"/>
              <a:cs typeface="Calibri"/>
            </a:endParaRPr>
          </a:p>
          <a:p>
            <a:endParaRPr lang="en-US" sz="2400" dirty="0">
              <a:latin typeface="Calibri"/>
              <a:ea typeface="Cambria"/>
              <a:cs typeface="Calibri"/>
            </a:endParaRPr>
          </a:p>
        </p:txBody>
      </p:sp>
      <p:pic>
        <p:nvPicPr>
          <p:cNvPr id="9" name="Picture 8">
            <a:extLst>
              <a:ext uri="{FF2B5EF4-FFF2-40B4-BE49-F238E27FC236}">
                <a16:creationId xmlns:a16="http://schemas.microsoft.com/office/drawing/2014/main" id="{69BB4816-6B8D-2FC1-EEFB-61CED990FA8E}"/>
              </a:ext>
            </a:extLst>
          </p:cNvPr>
          <p:cNvPicPr>
            <a:picLocks noChangeAspect="1"/>
          </p:cNvPicPr>
          <p:nvPr/>
        </p:nvPicPr>
        <p:blipFill>
          <a:blip r:embed="rId3"/>
          <a:stretch>
            <a:fillRect/>
          </a:stretch>
        </p:blipFill>
        <p:spPr>
          <a:xfrm>
            <a:off x="378691" y="2610477"/>
            <a:ext cx="11018982" cy="1852749"/>
          </a:xfrm>
          <a:prstGeom prst="rect">
            <a:avLst/>
          </a:prstGeom>
        </p:spPr>
      </p:pic>
    </p:spTree>
    <p:extLst>
      <p:ext uri="{BB962C8B-B14F-4D97-AF65-F5344CB8AC3E}">
        <p14:creationId xmlns:p14="http://schemas.microsoft.com/office/powerpoint/2010/main" val="1365528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Enrolling Clients in the Group</a:t>
            </a:r>
            <a:endParaRPr lang="en-US" dirty="0"/>
          </a:p>
        </p:txBody>
      </p:sp>
      <p:sp>
        <p:nvSpPr>
          <p:cNvPr id="6" name="TextBox 1"/>
          <p:cNvSpPr txBox="1"/>
          <p:nvPr/>
        </p:nvSpPr>
        <p:spPr>
          <a:xfrm>
            <a:off x="627677" y="1353349"/>
            <a:ext cx="10936645" cy="526297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Add a Client: </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Click FINISH at the top to save.</a:t>
            </a:r>
          </a:p>
          <a:p>
            <a:endParaRPr lang="en-US" sz="2400" dirty="0">
              <a:latin typeface="Calibri"/>
              <a:ea typeface="Cambria"/>
              <a:cs typeface="Calibri"/>
            </a:endParaRPr>
          </a:p>
          <a:p>
            <a:r>
              <a:rPr lang="en-US" sz="2400" dirty="0">
                <a:latin typeface="Calibri"/>
                <a:ea typeface="Cambria"/>
                <a:cs typeface="Calibri"/>
              </a:rPr>
              <a:t>Your client should now appear in the list of enrollees. </a:t>
            </a: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3D018123-E070-3198-83AB-0FDF8900ED74}"/>
              </a:ext>
            </a:extLst>
          </p:cNvPr>
          <p:cNvPicPr>
            <a:picLocks noChangeAspect="1"/>
          </p:cNvPicPr>
          <p:nvPr/>
        </p:nvPicPr>
        <p:blipFill>
          <a:blip r:embed="rId3"/>
          <a:stretch>
            <a:fillRect/>
          </a:stretch>
        </p:blipFill>
        <p:spPr>
          <a:xfrm>
            <a:off x="803564" y="2157162"/>
            <a:ext cx="10363200" cy="1979937"/>
          </a:xfrm>
          <a:prstGeom prst="rect">
            <a:avLst/>
          </a:prstGeom>
        </p:spPr>
      </p:pic>
    </p:spTree>
    <p:extLst>
      <p:ext uri="{BB962C8B-B14F-4D97-AF65-F5344CB8AC3E}">
        <p14:creationId xmlns:p14="http://schemas.microsoft.com/office/powerpoint/2010/main" val="1731654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627677" y="1353349"/>
            <a:ext cx="1093664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Once you have facilitated a group, you must enter a group note. </a:t>
            </a:r>
          </a:p>
          <a:p>
            <a:endParaRPr lang="en-US" sz="2400" dirty="0">
              <a:latin typeface="Calibri"/>
              <a:ea typeface="Cambria"/>
              <a:cs typeface="Calibri"/>
            </a:endParaRPr>
          </a:p>
          <a:p>
            <a:r>
              <a:rPr lang="en-US" sz="2400" dirty="0">
                <a:latin typeface="Calibri"/>
                <a:ea typeface="Cambria"/>
                <a:cs typeface="Calibri"/>
              </a:rPr>
              <a:t>Step 1: Go to the Groups Module</a:t>
            </a:r>
          </a:p>
          <a:p>
            <a:r>
              <a:rPr lang="en-US" sz="2400" dirty="0">
                <a:latin typeface="Calibri"/>
                <a:ea typeface="Cambria"/>
                <a:cs typeface="Calibri"/>
              </a:rPr>
              <a:t>Step 2: Click Service Management</a:t>
            </a:r>
          </a:p>
          <a:p>
            <a:r>
              <a:rPr lang="en-US" sz="2400" dirty="0">
                <a:latin typeface="Calibri"/>
                <a:ea typeface="Cambria"/>
                <a:cs typeface="Calibri"/>
              </a:rPr>
              <a:t>Step 3: Click Service Entry</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cxnSp>
        <p:nvCxnSpPr>
          <p:cNvPr id="9" name="Straight Arrow Connector 8">
            <a:extLst>
              <a:ext uri="{FF2B5EF4-FFF2-40B4-BE49-F238E27FC236}">
                <a16:creationId xmlns:a16="http://schemas.microsoft.com/office/drawing/2014/main" id="{25A4BF2D-FCBE-8F49-06B2-F91D2CD9EC7B}"/>
              </a:ext>
            </a:extLst>
          </p:cNvPr>
          <p:cNvCxnSpPr/>
          <p:nvPr/>
        </p:nvCxnSpPr>
        <p:spPr>
          <a:xfrm>
            <a:off x="9134763" y="2584309"/>
            <a:ext cx="517237" cy="6854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617AEC-B332-B108-DC40-DDEBEC200EB6}"/>
              </a:ext>
            </a:extLst>
          </p:cNvPr>
          <p:cNvCxnSpPr/>
          <p:nvPr/>
        </p:nvCxnSpPr>
        <p:spPr>
          <a:xfrm>
            <a:off x="1367043" y="4251035"/>
            <a:ext cx="692559" cy="249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52B58E8-4619-A42E-BA4E-0E31A4637EBF}"/>
              </a:ext>
            </a:extLst>
          </p:cNvPr>
          <p:cNvPicPr>
            <a:picLocks noChangeAspect="1"/>
          </p:cNvPicPr>
          <p:nvPr/>
        </p:nvPicPr>
        <p:blipFill>
          <a:blip r:embed="rId3"/>
          <a:stretch>
            <a:fillRect/>
          </a:stretch>
        </p:blipFill>
        <p:spPr>
          <a:xfrm>
            <a:off x="2059602" y="3302144"/>
            <a:ext cx="8172450" cy="2581275"/>
          </a:xfrm>
          <a:prstGeom prst="rect">
            <a:avLst/>
          </a:prstGeom>
        </p:spPr>
      </p:pic>
      <p:sp>
        <p:nvSpPr>
          <p:cNvPr id="14" name="Oval 13">
            <a:extLst>
              <a:ext uri="{FF2B5EF4-FFF2-40B4-BE49-F238E27FC236}">
                <a16:creationId xmlns:a16="http://schemas.microsoft.com/office/drawing/2014/main" id="{6ABCE09E-316E-8294-F032-D1957631A619}"/>
              </a:ext>
            </a:extLst>
          </p:cNvPr>
          <p:cNvSpPr/>
          <p:nvPr/>
        </p:nvSpPr>
        <p:spPr>
          <a:xfrm>
            <a:off x="4784436" y="5162978"/>
            <a:ext cx="2817091" cy="6833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55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627677" y="1353349"/>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Once you have facilitated a group, you must enter a group note. </a:t>
            </a:r>
          </a:p>
          <a:p>
            <a:endParaRPr lang="en-US" sz="2400" dirty="0">
              <a:latin typeface="Calibri"/>
              <a:ea typeface="Cambria"/>
              <a:cs typeface="Calibri"/>
            </a:endParaRPr>
          </a:p>
          <a:p>
            <a:r>
              <a:rPr lang="en-US" sz="2400" dirty="0">
                <a:latin typeface="Calibri"/>
                <a:ea typeface="Cambria"/>
                <a:cs typeface="Calibri"/>
              </a:rPr>
              <a:t>Step 4: Select Group</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Click “Add Event”</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35096CB1-BC36-EABC-A21C-E38A3FC85616}"/>
              </a:ext>
            </a:extLst>
          </p:cNvPr>
          <p:cNvPicPr>
            <a:picLocks noChangeAspect="1"/>
          </p:cNvPicPr>
          <p:nvPr/>
        </p:nvPicPr>
        <p:blipFill>
          <a:blip r:embed="rId3"/>
          <a:stretch>
            <a:fillRect/>
          </a:stretch>
        </p:blipFill>
        <p:spPr>
          <a:xfrm>
            <a:off x="3823277" y="2016321"/>
            <a:ext cx="6134100" cy="1743075"/>
          </a:xfrm>
          <a:prstGeom prst="rect">
            <a:avLst/>
          </a:prstGeom>
        </p:spPr>
      </p:pic>
      <p:pic>
        <p:nvPicPr>
          <p:cNvPr id="10" name="Picture 9">
            <a:extLst>
              <a:ext uri="{FF2B5EF4-FFF2-40B4-BE49-F238E27FC236}">
                <a16:creationId xmlns:a16="http://schemas.microsoft.com/office/drawing/2014/main" id="{FF2DE96F-8F9F-C99A-19C4-1E25775A4614}"/>
              </a:ext>
            </a:extLst>
          </p:cNvPr>
          <p:cNvPicPr>
            <a:picLocks noChangeAspect="1"/>
          </p:cNvPicPr>
          <p:nvPr/>
        </p:nvPicPr>
        <p:blipFill>
          <a:blip r:embed="rId4"/>
          <a:stretch>
            <a:fillRect/>
          </a:stretch>
        </p:blipFill>
        <p:spPr>
          <a:xfrm>
            <a:off x="2974109" y="3983518"/>
            <a:ext cx="9116291" cy="2835361"/>
          </a:xfrm>
          <a:prstGeom prst="rect">
            <a:avLst/>
          </a:prstGeom>
        </p:spPr>
      </p:pic>
      <p:sp>
        <p:nvSpPr>
          <p:cNvPr id="12" name="Oval 11">
            <a:extLst>
              <a:ext uri="{FF2B5EF4-FFF2-40B4-BE49-F238E27FC236}">
                <a16:creationId xmlns:a16="http://schemas.microsoft.com/office/drawing/2014/main" id="{48FAF2CD-191C-E978-4F9D-9739A12DB25A}"/>
              </a:ext>
            </a:extLst>
          </p:cNvPr>
          <p:cNvSpPr/>
          <p:nvPr/>
        </p:nvSpPr>
        <p:spPr>
          <a:xfrm>
            <a:off x="3676073" y="1930400"/>
            <a:ext cx="2826327" cy="9440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364463BE-B854-8E9B-4581-58EDFAB152C5}"/>
              </a:ext>
            </a:extLst>
          </p:cNvPr>
          <p:cNvSpPr/>
          <p:nvPr/>
        </p:nvSpPr>
        <p:spPr>
          <a:xfrm>
            <a:off x="11383819" y="4313382"/>
            <a:ext cx="563418" cy="55418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899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627677" y="1353349"/>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alibri"/>
                <a:ea typeface="Cambria"/>
                <a:cs typeface="Calibri"/>
              </a:rPr>
              <a:t>Select the specific group you led from the drop down, e.g., “Community Meeting” or “Health &amp; Wellness Group” </a:t>
            </a:r>
          </a:p>
          <a:p>
            <a:endParaRPr lang="en-US" sz="2400" dirty="0">
              <a:latin typeface="Calibri"/>
              <a:ea typeface="Cambria"/>
              <a:cs typeface="Calibri"/>
            </a:endParaRPr>
          </a:p>
          <a:p>
            <a:endParaRPr lang="en-US" sz="2400" dirty="0">
              <a:latin typeface="Calibri"/>
              <a:ea typeface="Cambria"/>
              <a:cs typeface="Calibri"/>
            </a:endParaRPr>
          </a:p>
        </p:txBody>
      </p:sp>
      <p:pic>
        <p:nvPicPr>
          <p:cNvPr id="10" name="Picture 9">
            <a:extLst>
              <a:ext uri="{FF2B5EF4-FFF2-40B4-BE49-F238E27FC236}">
                <a16:creationId xmlns:a16="http://schemas.microsoft.com/office/drawing/2014/main" id="{FF2DE96F-8F9F-C99A-19C4-1E25775A4614}"/>
              </a:ext>
            </a:extLst>
          </p:cNvPr>
          <p:cNvPicPr>
            <a:picLocks noChangeAspect="1"/>
          </p:cNvPicPr>
          <p:nvPr/>
        </p:nvPicPr>
        <p:blipFill>
          <a:blip r:embed="rId3"/>
          <a:stretch>
            <a:fillRect/>
          </a:stretch>
        </p:blipFill>
        <p:spPr>
          <a:xfrm>
            <a:off x="627677" y="2414019"/>
            <a:ext cx="10644910" cy="3310794"/>
          </a:xfrm>
          <a:prstGeom prst="rect">
            <a:avLst/>
          </a:prstGeom>
        </p:spPr>
      </p:pic>
      <p:sp>
        <p:nvSpPr>
          <p:cNvPr id="3" name="Flowchart: Connector 2">
            <a:extLst>
              <a:ext uri="{FF2B5EF4-FFF2-40B4-BE49-F238E27FC236}">
                <a16:creationId xmlns:a16="http://schemas.microsoft.com/office/drawing/2014/main" id="{99D2E1EA-5CA2-E573-42C9-B926ED2939C2}"/>
              </a:ext>
            </a:extLst>
          </p:cNvPr>
          <p:cNvSpPr/>
          <p:nvPr/>
        </p:nvSpPr>
        <p:spPr>
          <a:xfrm>
            <a:off x="9301019" y="3537527"/>
            <a:ext cx="2068945" cy="2299855"/>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759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627677" y="1353349"/>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Calibri"/>
                <a:ea typeface="Cambria"/>
                <a:cs typeface="Calibri"/>
              </a:rPr>
              <a:t>A new pop-up window will appear</a:t>
            </a:r>
          </a:p>
          <a:p>
            <a:pPr marL="342900" indent="-342900">
              <a:buFont typeface="Arial" panose="020B0604020202020204" pitchFamily="34" charset="0"/>
              <a:buChar char="•"/>
            </a:pPr>
            <a:r>
              <a:rPr lang="en-US" sz="2400" dirty="0">
                <a:latin typeface="Calibri"/>
                <a:ea typeface="Cambria"/>
                <a:cs typeface="Calibri"/>
              </a:rPr>
              <a:t>Enter the following fields into the form: </a:t>
            </a:r>
          </a:p>
          <a:p>
            <a:pPr marL="800100" lvl="1" indent="-342900">
              <a:buFont typeface="Arial" panose="020B0604020202020204" pitchFamily="34" charset="0"/>
              <a:buChar char="•"/>
            </a:pPr>
            <a:r>
              <a:rPr lang="en-US" sz="2400" dirty="0">
                <a:latin typeface="Calibri"/>
                <a:ea typeface="Cambria"/>
                <a:cs typeface="Calibri"/>
              </a:rPr>
              <a:t>Date &amp; Time of group</a:t>
            </a:r>
          </a:p>
          <a:p>
            <a:pPr marL="800100" lvl="1" indent="-342900">
              <a:buFont typeface="Arial" panose="020B0604020202020204" pitchFamily="34" charset="0"/>
              <a:buChar char="•"/>
            </a:pPr>
            <a:r>
              <a:rPr lang="en-US" sz="2400" dirty="0">
                <a:latin typeface="Calibri"/>
                <a:ea typeface="Cambria"/>
                <a:cs typeface="Calibri"/>
              </a:rPr>
              <a:t>Then, click “Update”</a:t>
            </a: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r>
              <a:rPr lang="en-US" sz="2400" dirty="0">
                <a:latin typeface="Calibri"/>
                <a:ea typeface="Cambria"/>
                <a:cs typeface="Calibri"/>
              </a:rPr>
              <a:t>A new pop-up form will open</a:t>
            </a:r>
          </a:p>
          <a:p>
            <a:endParaRPr lang="en-US" sz="2400" dirty="0">
              <a:latin typeface="Calibri"/>
              <a:ea typeface="Cambria"/>
              <a:cs typeface="Calibri"/>
            </a:endParaRPr>
          </a:p>
          <a:p>
            <a:endParaRPr lang="en-US" sz="2400" dirty="0">
              <a:latin typeface="Calibri"/>
              <a:ea typeface="Cambria"/>
              <a:cs typeface="Calibri"/>
            </a:endParaRPr>
          </a:p>
        </p:txBody>
      </p:sp>
      <p:pic>
        <p:nvPicPr>
          <p:cNvPr id="7" name="Picture 6">
            <a:extLst>
              <a:ext uri="{FF2B5EF4-FFF2-40B4-BE49-F238E27FC236}">
                <a16:creationId xmlns:a16="http://schemas.microsoft.com/office/drawing/2014/main" id="{922A0AD6-7710-B8BA-8D17-5CF5BD8DB17D}"/>
              </a:ext>
            </a:extLst>
          </p:cNvPr>
          <p:cNvPicPr>
            <a:picLocks noChangeAspect="1"/>
          </p:cNvPicPr>
          <p:nvPr/>
        </p:nvPicPr>
        <p:blipFill>
          <a:blip r:embed="rId3"/>
          <a:stretch>
            <a:fillRect/>
          </a:stretch>
        </p:blipFill>
        <p:spPr>
          <a:xfrm>
            <a:off x="4368512" y="2816802"/>
            <a:ext cx="4895850" cy="2609850"/>
          </a:xfrm>
          <a:prstGeom prst="rect">
            <a:avLst/>
          </a:prstGeom>
        </p:spPr>
      </p:pic>
      <p:cxnSp>
        <p:nvCxnSpPr>
          <p:cNvPr id="11" name="Straight Arrow Connector 10">
            <a:extLst>
              <a:ext uri="{FF2B5EF4-FFF2-40B4-BE49-F238E27FC236}">
                <a16:creationId xmlns:a16="http://schemas.microsoft.com/office/drawing/2014/main" id="{CD36D253-0A59-E334-D6DE-651961E7A9AF}"/>
              </a:ext>
            </a:extLst>
          </p:cNvPr>
          <p:cNvCxnSpPr/>
          <p:nvPr/>
        </p:nvCxnSpPr>
        <p:spPr>
          <a:xfrm flipH="1">
            <a:off x="6326909" y="2318327"/>
            <a:ext cx="147782" cy="812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823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49827"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627677" y="1353349"/>
            <a:ext cx="10936645"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Complete the red starred fields: </a:t>
            </a:r>
          </a:p>
          <a:p>
            <a:pPr marL="800100" lvl="1" indent="-342900">
              <a:buFont typeface="Arial" panose="020B0604020202020204" pitchFamily="34" charset="0"/>
              <a:buChar char="•"/>
            </a:pPr>
            <a:r>
              <a:rPr lang="en-US" sz="2400" dirty="0">
                <a:latin typeface="Calibri"/>
                <a:ea typeface="Cambria"/>
                <a:cs typeface="Calibri"/>
              </a:rPr>
              <a:t>Duration &amp; Location</a:t>
            </a:r>
          </a:p>
          <a:p>
            <a:endParaRPr lang="en-US" sz="2400" dirty="0">
              <a:latin typeface="Calibri"/>
              <a:ea typeface="Cambria"/>
              <a:cs typeface="Calibri"/>
            </a:endParaRPr>
          </a:p>
          <a:p>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10" name="Picture 9">
            <a:extLst>
              <a:ext uri="{FF2B5EF4-FFF2-40B4-BE49-F238E27FC236}">
                <a16:creationId xmlns:a16="http://schemas.microsoft.com/office/drawing/2014/main" id="{3CE7B151-385C-78D3-3543-5B3B6A1CD1C1}"/>
              </a:ext>
            </a:extLst>
          </p:cNvPr>
          <p:cNvPicPr>
            <a:picLocks noChangeAspect="1"/>
          </p:cNvPicPr>
          <p:nvPr/>
        </p:nvPicPr>
        <p:blipFill>
          <a:blip r:embed="rId3"/>
          <a:stretch>
            <a:fillRect/>
          </a:stretch>
        </p:blipFill>
        <p:spPr>
          <a:xfrm>
            <a:off x="1292118" y="2373103"/>
            <a:ext cx="9707418" cy="3504561"/>
          </a:xfrm>
          <a:prstGeom prst="rect">
            <a:avLst/>
          </a:prstGeom>
        </p:spPr>
      </p:pic>
    </p:spTree>
    <p:extLst>
      <p:ext uri="{BB962C8B-B14F-4D97-AF65-F5344CB8AC3E}">
        <p14:creationId xmlns:p14="http://schemas.microsoft.com/office/powerpoint/2010/main" val="3523345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747897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latin typeface="Calibri"/>
              <a:ea typeface="Cambria"/>
              <a:cs typeface="Calibri"/>
            </a:endParaRPr>
          </a:p>
          <a:p>
            <a:pPr marL="342900" indent="-342900">
              <a:buFont typeface="Arial" panose="020B0604020202020204" pitchFamily="34" charset="0"/>
              <a:buChar char="•"/>
            </a:pPr>
            <a:r>
              <a:rPr lang="en-US" sz="2400" dirty="0">
                <a:latin typeface="Calibri"/>
                <a:ea typeface="Cambria"/>
                <a:cs typeface="Calibri"/>
              </a:rPr>
              <a:t>Complete the Group Topic field with the Topic of your group</a:t>
            </a:r>
          </a:p>
          <a:p>
            <a:pPr marL="342900" indent="-342900">
              <a:buFont typeface="Arial" panose="020B0604020202020204" pitchFamily="34" charset="0"/>
              <a:buChar char="•"/>
            </a:pPr>
            <a:r>
              <a:rPr lang="en-US" sz="2400" dirty="0">
                <a:latin typeface="Calibri"/>
                <a:ea typeface="Cambria"/>
                <a:cs typeface="Calibri"/>
              </a:rPr>
              <a:t>Complete ethe Group Interventions field with the specific interventions you used in the group</a:t>
            </a:r>
          </a:p>
          <a:p>
            <a:pPr marL="342900"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r>
              <a:rPr lang="en-US" sz="2400" dirty="0">
                <a:latin typeface="Calibri"/>
                <a:ea typeface="Cambria"/>
                <a:cs typeface="Calibri"/>
              </a:rPr>
              <a:t>Example 1: MAT Education Group</a:t>
            </a:r>
          </a:p>
          <a:p>
            <a:pPr marL="1257300" lvl="2" indent="-342900">
              <a:buFont typeface="Arial" panose="020B0604020202020204" pitchFamily="34" charset="0"/>
              <a:buChar char="•"/>
            </a:pPr>
            <a:r>
              <a:rPr lang="en-US" sz="2400" dirty="0">
                <a:latin typeface="Calibri"/>
                <a:ea typeface="Cambria"/>
                <a:cs typeface="Calibri"/>
              </a:rPr>
              <a:t>Group Topic: Suboxone</a:t>
            </a:r>
          </a:p>
          <a:p>
            <a:pPr marL="1257300" lvl="2" indent="-342900">
              <a:buFont typeface="Arial" panose="020B0604020202020204" pitchFamily="34" charset="0"/>
              <a:buChar char="•"/>
            </a:pPr>
            <a:r>
              <a:rPr lang="en-US" sz="2400" dirty="0">
                <a:latin typeface="Calibri"/>
                <a:ea typeface="Cambria"/>
                <a:cs typeface="Calibri"/>
              </a:rPr>
              <a:t>Group Interventions: Provided psychoeducation on use of suboxone; facilitated discussion on stigma around MAT</a:t>
            </a:r>
          </a:p>
          <a:p>
            <a:pPr marL="800100" lvl="1" indent="-342900">
              <a:buFont typeface="Arial" panose="020B0604020202020204" pitchFamily="34" charset="0"/>
              <a:buChar char="•"/>
            </a:pPr>
            <a:r>
              <a:rPr lang="en-US" sz="2400" dirty="0">
                <a:latin typeface="Calibri"/>
                <a:ea typeface="Cambria"/>
                <a:cs typeface="Calibri"/>
              </a:rPr>
              <a:t>Example 2: Recovery Goals Group</a:t>
            </a:r>
          </a:p>
          <a:p>
            <a:pPr marL="1257300" lvl="2" indent="-342900">
              <a:buFont typeface="Arial" panose="020B0604020202020204" pitchFamily="34" charset="0"/>
              <a:buChar char="•"/>
            </a:pPr>
            <a:r>
              <a:rPr lang="en-US" sz="2400" dirty="0">
                <a:latin typeface="Calibri"/>
                <a:ea typeface="Cambria"/>
                <a:cs typeface="Calibri"/>
              </a:rPr>
              <a:t>Group Topic: Relationships</a:t>
            </a:r>
          </a:p>
          <a:p>
            <a:pPr marL="1257300" lvl="2" indent="-342900">
              <a:buFont typeface="Arial" panose="020B0604020202020204" pitchFamily="34" charset="0"/>
              <a:buChar char="•"/>
            </a:pPr>
            <a:r>
              <a:rPr lang="en-US" sz="2400" dirty="0">
                <a:latin typeface="Calibri"/>
                <a:ea typeface="Cambria"/>
                <a:cs typeface="Calibri"/>
              </a:rPr>
              <a:t>Group Interventions: Led exercise about what clients would like from their relationships; facilitated supportive discussion among participants</a:t>
            </a: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800100" lvl="1" indent="-342900">
              <a:buFont typeface="Arial" panose="020B0604020202020204" pitchFamily="34" charset="0"/>
              <a:buChar char="•"/>
            </a:pPr>
            <a:endParaRPr lang="en-US" sz="2400" dirty="0">
              <a:latin typeface="Calibri"/>
              <a:ea typeface="Cambria"/>
              <a:cs typeface="Calibri"/>
            </a:endParaRPr>
          </a:p>
          <a:p>
            <a:pPr marL="342900" indent="-342900">
              <a:buFont typeface="Arial" panose="020B0604020202020204" pitchFamily="34" charset="0"/>
              <a:buChar char="•"/>
            </a:pPr>
            <a:endParaRPr lang="en-US" sz="2400" dirty="0">
              <a:latin typeface="Calibri"/>
              <a:ea typeface="Cambria"/>
              <a:cs typeface="Calibri"/>
            </a:endParaRPr>
          </a:p>
          <a:p>
            <a:pPr marL="342900" indent="-342900">
              <a:buFont typeface="Arial" panose="020B0604020202020204" pitchFamily="34" charset="0"/>
              <a:buChar char="•"/>
            </a:pPr>
            <a:endParaRPr lang="en-US" sz="2400" dirty="0">
              <a:latin typeface="Calibri"/>
              <a:ea typeface="Cambria"/>
              <a:cs typeface="Calibri"/>
            </a:endParaRPr>
          </a:p>
        </p:txBody>
      </p:sp>
    </p:spTree>
    <p:extLst>
      <p:ext uri="{BB962C8B-B14F-4D97-AF65-F5344CB8AC3E}">
        <p14:creationId xmlns:p14="http://schemas.microsoft.com/office/powerpoint/2010/main" val="2191328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0" y="566856"/>
            <a:ext cx="12192000"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000" dirty="0">
                <a:latin typeface="Calibri"/>
                <a:ea typeface="Cambria"/>
                <a:cs typeface="Calibri"/>
              </a:rPr>
              <a:t>Enter Individual Participant Notes: </a:t>
            </a:r>
          </a:p>
          <a:p>
            <a:pPr marL="800100" lvl="1" indent="-342900">
              <a:buFont typeface="Arial" panose="020B0604020202020204" pitchFamily="34" charset="0"/>
              <a:buChar char="•"/>
            </a:pPr>
            <a:r>
              <a:rPr lang="en-US" sz="2000" dirty="0">
                <a:latin typeface="Calibri"/>
                <a:ea typeface="Cambria"/>
                <a:cs typeface="Calibri"/>
              </a:rPr>
              <a:t>Scroll down to the “Group Members” section</a:t>
            </a:r>
          </a:p>
          <a:p>
            <a:pPr marL="800100" lvl="1" indent="-342900">
              <a:buFont typeface="Arial" panose="020B0604020202020204" pitchFamily="34" charset="0"/>
              <a:buChar char="•"/>
            </a:pPr>
            <a:r>
              <a:rPr lang="en-US" sz="2000" dirty="0">
                <a:latin typeface="Calibri"/>
                <a:ea typeface="Cambria"/>
                <a:cs typeface="Calibri"/>
              </a:rPr>
              <a:t>Everyone who is enrolled in that group should appear </a:t>
            </a:r>
          </a:p>
          <a:p>
            <a:pPr marL="800100" lvl="1" indent="-342900">
              <a:buFont typeface="Arial" panose="020B0604020202020204" pitchFamily="34" charset="0"/>
              <a:buChar char="•"/>
            </a:pPr>
            <a:r>
              <a:rPr lang="en-US" sz="2000" dirty="0">
                <a:latin typeface="Calibri"/>
                <a:ea typeface="Cambria"/>
                <a:cs typeface="Calibri"/>
              </a:rPr>
              <a:t>For everyone who attended the group, click the checkbox next to their name under present</a:t>
            </a:r>
          </a:p>
          <a:p>
            <a:pPr marL="800100" lvl="1" indent="-342900">
              <a:buFont typeface="Arial" panose="020B0604020202020204" pitchFamily="34" charset="0"/>
              <a:buChar char="•"/>
            </a:pPr>
            <a:r>
              <a:rPr lang="en-US" sz="2000" dirty="0">
                <a:latin typeface="Calibri"/>
                <a:ea typeface="Cambria"/>
                <a:cs typeface="Calibri"/>
              </a:rPr>
              <a:t>Ensure duration of group is listened within duration field. If necessary, adjust the duration that an individual was present</a:t>
            </a:r>
          </a:p>
        </p:txBody>
      </p:sp>
      <p:pic>
        <p:nvPicPr>
          <p:cNvPr id="4" name="Picture 3">
            <a:extLst>
              <a:ext uri="{FF2B5EF4-FFF2-40B4-BE49-F238E27FC236}">
                <a16:creationId xmlns:a16="http://schemas.microsoft.com/office/drawing/2014/main" id="{2A3810A0-A591-CD5C-F39B-D945847EABA4}"/>
              </a:ext>
            </a:extLst>
          </p:cNvPr>
          <p:cNvPicPr>
            <a:picLocks noChangeAspect="1"/>
          </p:cNvPicPr>
          <p:nvPr/>
        </p:nvPicPr>
        <p:blipFill>
          <a:blip r:embed="rId3"/>
          <a:stretch>
            <a:fillRect/>
          </a:stretch>
        </p:blipFill>
        <p:spPr>
          <a:xfrm>
            <a:off x="1764145" y="3053918"/>
            <a:ext cx="9327521" cy="3571614"/>
          </a:xfrm>
          <a:prstGeom prst="rect">
            <a:avLst/>
          </a:prstGeom>
        </p:spPr>
      </p:pic>
      <p:sp>
        <p:nvSpPr>
          <p:cNvPr id="7" name="Rectangle 6">
            <a:extLst>
              <a:ext uri="{FF2B5EF4-FFF2-40B4-BE49-F238E27FC236}">
                <a16:creationId xmlns:a16="http://schemas.microsoft.com/office/drawing/2014/main" id="{F42E0F4D-B97A-7225-F532-29167D606FC4}"/>
              </a:ext>
            </a:extLst>
          </p:cNvPr>
          <p:cNvSpPr/>
          <p:nvPr/>
        </p:nvSpPr>
        <p:spPr>
          <a:xfrm>
            <a:off x="1884218" y="3728621"/>
            <a:ext cx="1400520" cy="28969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811B27E-3820-D270-E1C9-79CC252B8CBC}"/>
              </a:ext>
            </a:extLst>
          </p:cNvPr>
          <p:cNvSpPr/>
          <p:nvPr/>
        </p:nvSpPr>
        <p:spPr>
          <a:xfrm>
            <a:off x="3284737" y="3386504"/>
            <a:ext cx="861135" cy="327670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07984E3-A061-4B63-2992-FE83AD23C4EA}"/>
              </a:ext>
            </a:extLst>
          </p:cNvPr>
          <p:cNvSpPr/>
          <p:nvPr/>
        </p:nvSpPr>
        <p:spPr>
          <a:xfrm>
            <a:off x="4956251" y="3179185"/>
            <a:ext cx="1053483" cy="348402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36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6" y="172003"/>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ea typeface="Cambria"/>
                <a:cs typeface="Verdana"/>
              </a:rPr>
              <a:t>Review: Principles of Social Justice &amp; Trauma- Informed Care</a:t>
            </a:r>
            <a:endParaRPr lang="en-US" sz="4500" b="1" dirty="0">
              <a:solidFill>
                <a:srgbClr val="640D0D"/>
              </a:solidFill>
              <a:ea typeface="Cambria" panose="02040503050406030204" pitchFamily="18" charset="0"/>
              <a:cs typeface="Verdana"/>
            </a:endParaRPr>
          </a:p>
        </p:txBody>
      </p:sp>
      <p:pic>
        <p:nvPicPr>
          <p:cNvPr id="6" name="Picture 5" descr="A close-up of a chart&#10;&#10;Description automatically generated">
            <a:extLst>
              <a:ext uri="{FF2B5EF4-FFF2-40B4-BE49-F238E27FC236}">
                <a16:creationId xmlns:a16="http://schemas.microsoft.com/office/drawing/2014/main" id="{F1D2E858-6C1E-C0BA-AAA2-3D9F98075064}"/>
              </a:ext>
            </a:extLst>
          </p:cNvPr>
          <p:cNvPicPr>
            <a:picLocks noChangeAspect="1"/>
          </p:cNvPicPr>
          <p:nvPr/>
        </p:nvPicPr>
        <p:blipFill>
          <a:blip r:embed="rId4"/>
          <a:stretch>
            <a:fillRect/>
          </a:stretch>
        </p:blipFill>
        <p:spPr>
          <a:xfrm>
            <a:off x="592016" y="1979094"/>
            <a:ext cx="11193583" cy="2245273"/>
          </a:xfrm>
          <a:prstGeom prst="rect">
            <a:avLst/>
          </a:prstGeom>
        </p:spPr>
      </p:pic>
    </p:spTree>
    <p:extLst>
      <p:ext uri="{BB962C8B-B14F-4D97-AF65-F5344CB8AC3E}">
        <p14:creationId xmlns:p14="http://schemas.microsoft.com/office/powerpoint/2010/main" val="1695438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endParaRPr lang="en-US" sz="2400" dirty="0">
              <a:latin typeface="Calibri"/>
              <a:ea typeface="Cambria"/>
              <a:cs typeface="Calibri"/>
            </a:endParaRPr>
          </a:p>
          <a:p>
            <a:r>
              <a:rPr lang="en-US" sz="2400" dirty="0">
                <a:latin typeface="Calibri"/>
                <a:ea typeface="Cambria"/>
                <a:cs typeface="Calibri"/>
              </a:rPr>
              <a:t>To the right of each name, click on the notepad icon in the “Notes” column</a:t>
            </a: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2A3810A0-A591-CD5C-F39B-D945847EABA4}"/>
              </a:ext>
            </a:extLst>
          </p:cNvPr>
          <p:cNvPicPr>
            <a:picLocks noChangeAspect="1"/>
          </p:cNvPicPr>
          <p:nvPr/>
        </p:nvPicPr>
        <p:blipFill>
          <a:blip r:embed="rId3"/>
          <a:stretch>
            <a:fillRect/>
          </a:stretch>
        </p:blipFill>
        <p:spPr>
          <a:xfrm>
            <a:off x="1711036" y="2833636"/>
            <a:ext cx="7973872" cy="3053286"/>
          </a:xfrm>
          <a:prstGeom prst="rect">
            <a:avLst/>
          </a:prstGeom>
        </p:spPr>
      </p:pic>
      <p:sp>
        <p:nvSpPr>
          <p:cNvPr id="7" name="Rectangle 6">
            <a:extLst>
              <a:ext uri="{FF2B5EF4-FFF2-40B4-BE49-F238E27FC236}">
                <a16:creationId xmlns:a16="http://schemas.microsoft.com/office/drawing/2014/main" id="{F42E0F4D-B97A-7225-F532-29167D606FC4}"/>
              </a:ext>
            </a:extLst>
          </p:cNvPr>
          <p:cNvSpPr/>
          <p:nvPr/>
        </p:nvSpPr>
        <p:spPr>
          <a:xfrm>
            <a:off x="1810327" y="3417304"/>
            <a:ext cx="1154546" cy="245687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366B840-18F5-4E92-1574-63E44468523E}"/>
              </a:ext>
            </a:extLst>
          </p:cNvPr>
          <p:cNvSpPr/>
          <p:nvPr/>
        </p:nvSpPr>
        <p:spPr>
          <a:xfrm>
            <a:off x="7949043" y="2833636"/>
            <a:ext cx="886691" cy="330661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431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r>
              <a:rPr lang="en-US" sz="2400" dirty="0">
                <a:latin typeface="Calibri"/>
                <a:ea typeface="Cambria"/>
                <a:cs typeface="Calibri"/>
              </a:rPr>
              <a:t>Click the Template button to select the Group Note template </a:t>
            </a:r>
          </a:p>
          <a:p>
            <a:endParaRPr lang="en-US" sz="2400" dirty="0">
              <a:latin typeface="Calibri"/>
              <a:ea typeface="Cambria"/>
              <a:cs typeface="Calibri"/>
            </a:endParaRPr>
          </a:p>
        </p:txBody>
      </p:sp>
      <p:pic>
        <p:nvPicPr>
          <p:cNvPr id="10" name="Picture 9">
            <a:extLst>
              <a:ext uri="{FF2B5EF4-FFF2-40B4-BE49-F238E27FC236}">
                <a16:creationId xmlns:a16="http://schemas.microsoft.com/office/drawing/2014/main" id="{E9B237B8-4103-9197-EE1D-65993240C2FB}"/>
              </a:ext>
            </a:extLst>
          </p:cNvPr>
          <p:cNvPicPr>
            <a:picLocks noChangeAspect="1"/>
          </p:cNvPicPr>
          <p:nvPr/>
        </p:nvPicPr>
        <p:blipFill>
          <a:blip r:embed="rId3"/>
          <a:stretch>
            <a:fillRect/>
          </a:stretch>
        </p:blipFill>
        <p:spPr>
          <a:xfrm>
            <a:off x="1711345" y="2308003"/>
            <a:ext cx="8420100" cy="3686175"/>
          </a:xfrm>
          <a:prstGeom prst="rect">
            <a:avLst/>
          </a:prstGeom>
        </p:spPr>
      </p:pic>
      <p:sp>
        <p:nvSpPr>
          <p:cNvPr id="3" name="Arrow: Down 2">
            <a:extLst>
              <a:ext uri="{FF2B5EF4-FFF2-40B4-BE49-F238E27FC236}">
                <a16:creationId xmlns:a16="http://schemas.microsoft.com/office/drawing/2014/main" id="{E2C692DC-E1F9-4728-70F7-C6204BF9D36C}"/>
              </a:ext>
            </a:extLst>
          </p:cNvPr>
          <p:cNvSpPr/>
          <p:nvPr/>
        </p:nvSpPr>
        <p:spPr>
          <a:xfrm>
            <a:off x="7581530" y="3994950"/>
            <a:ext cx="372862" cy="577049"/>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694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r>
              <a:rPr lang="en-US" sz="2400" dirty="0">
                <a:latin typeface="Calibri"/>
                <a:ea typeface="Cambria"/>
                <a:cs typeface="Calibri"/>
              </a:rPr>
              <a:t>Click the Template button to select the Group Note Template</a:t>
            </a:r>
          </a:p>
          <a:p>
            <a:endParaRPr lang="en-US" sz="2400" dirty="0">
              <a:latin typeface="Calibri"/>
              <a:ea typeface="Cambria"/>
              <a:cs typeface="Calibri"/>
            </a:endParaRPr>
          </a:p>
        </p:txBody>
      </p:sp>
      <p:pic>
        <p:nvPicPr>
          <p:cNvPr id="7" name="Picture 6">
            <a:extLst>
              <a:ext uri="{FF2B5EF4-FFF2-40B4-BE49-F238E27FC236}">
                <a16:creationId xmlns:a16="http://schemas.microsoft.com/office/drawing/2014/main" id="{F249C004-A432-F5DF-6996-78EE6B827A3E}"/>
              </a:ext>
            </a:extLst>
          </p:cNvPr>
          <p:cNvPicPr>
            <a:picLocks noChangeAspect="1"/>
          </p:cNvPicPr>
          <p:nvPr/>
        </p:nvPicPr>
        <p:blipFill>
          <a:blip r:embed="rId3"/>
          <a:stretch>
            <a:fillRect/>
          </a:stretch>
        </p:blipFill>
        <p:spPr>
          <a:xfrm>
            <a:off x="2664041" y="2226162"/>
            <a:ext cx="5272596" cy="3954448"/>
          </a:xfrm>
          <a:prstGeom prst="rect">
            <a:avLst/>
          </a:prstGeom>
        </p:spPr>
      </p:pic>
    </p:spTree>
    <p:extLst>
      <p:ext uri="{BB962C8B-B14F-4D97-AF65-F5344CB8AC3E}">
        <p14:creationId xmlns:p14="http://schemas.microsoft.com/office/powerpoint/2010/main" val="1510748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r>
              <a:rPr lang="en-US" sz="2400" dirty="0">
                <a:latin typeface="Calibri"/>
                <a:ea typeface="Cambria"/>
                <a:cs typeface="Calibri"/>
              </a:rPr>
              <a:t>Complete the template that populates for that individual note</a:t>
            </a:r>
          </a:p>
        </p:txBody>
      </p:sp>
      <p:pic>
        <p:nvPicPr>
          <p:cNvPr id="4" name="Picture 3">
            <a:extLst>
              <a:ext uri="{FF2B5EF4-FFF2-40B4-BE49-F238E27FC236}">
                <a16:creationId xmlns:a16="http://schemas.microsoft.com/office/drawing/2014/main" id="{D197F34C-8EA5-9267-3BC5-DAD3AD061B86}"/>
              </a:ext>
            </a:extLst>
          </p:cNvPr>
          <p:cNvPicPr>
            <a:picLocks noChangeAspect="1"/>
          </p:cNvPicPr>
          <p:nvPr/>
        </p:nvPicPr>
        <p:blipFill>
          <a:blip r:embed="rId3"/>
          <a:stretch>
            <a:fillRect/>
          </a:stretch>
        </p:blipFill>
        <p:spPr>
          <a:xfrm>
            <a:off x="1389345" y="2225134"/>
            <a:ext cx="9241654" cy="4084567"/>
          </a:xfrm>
          <a:prstGeom prst="rect">
            <a:avLst/>
          </a:prstGeom>
        </p:spPr>
      </p:pic>
    </p:spTree>
    <p:extLst>
      <p:ext uri="{BB962C8B-B14F-4D97-AF65-F5344CB8AC3E}">
        <p14:creationId xmlns:p14="http://schemas.microsoft.com/office/powerpoint/2010/main" val="2502602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endParaRPr lang="en-US" sz="2400" dirty="0">
              <a:latin typeface="Calibri"/>
              <a:ea typeface="Cambria"/>
              <a:cs typeface="Calibri"/>
            </a:endParaRPr>
          </a:p>
          <a:p>
            <a:r>
              <a:rPr lang="en-US" sz="2400" dirty="0">
                <a:latin typeface="Calibri"/>
                <a:ea typeface="Cambria"/>
                <a:cs typeface="Calibri"/>
              </a:rPr>
              <a:t>Use one or more of these descriptions to record client’s participation: </a:t>
            </a:r>
          </a:p>
          <a:p>
            <a:pPr marL="800100" lvl="1" indent="-342900">
              <a:buFont typeface="Arial" panose="020B0604020202020204" pitchFamily="34" charset="0"/>
              <a:buChar char="•"/>
            </a:pPr>
            <a:r>
              <a:rPr lang="en-US" sz="2400" dirty="0">
                <a:latin typeface="Calibri"/>
                <a:ea typeface="Cambria"/>
                <a:cs typeface="Calibri"/>
              </a:rPr>
              <a:t>Active participant</a:t>
            </a:r>
          </a:p>
          <a:p>
            <a:pPr marL="800100" lvl="1" indent="-342900">
              <a:buFont typeface="Arial" panose="020B0604020202020204" pitchFamily="34" charset="0"/>
              <a:buChar char="•"/>
            </a:pPr>
            <a:r>
              <a:rPr lang="en-US" sz="2400" dirty="0">
                <a:latin typeface="Calibri"/>
                <a:ea typeface="Cambria"/>
                <a:cs typeface="Calibri"/>
              </a:rPr>
              <a:t>Quiet but engaged</a:t>
            </a:r>
          </a:p>
          <a:p>
            <a:pPr marL="800100" lvl="1" indent="-342900">
              <a:buFont typeface="Arial" panose="020B0604020202020204" pitchFamily="34" charset="0"/>
              <a:buChar char="•"/>
            </a:pPr>
            <a:r>
              <a:rPr lang="en-US" sz="2400" dirty="0">
                <a:latin typeface="Calibri"/>
                <a:ea typeface="Cambria"/>
                <a:cs typeface="Calibri"/>
              </a:rPr>
              <a:t>Not participating</a:t>
            </a:r>
          </a:p>
          <a:p>
            <a:pPr marL="800100" lvl="1" indent="-342900">
              <a:buFont typeface="Arial" panose="020B0604020202020204" pitchFamily="34" charset="0"/>
              <a:buChar char="•"/>
            </a:pPr>
            <a:r>
              <a:rPr lang="en-US" sz="2400" dirty="0">
                <a:latin typeface="Calibri"/>
                <a:ea typeface="Cambria"/>
                <a:cs typeface="Calibri"/>
              </a:rPr>
              <a:t>Disruptive</a:t>
            </a:r>
          </a:p>
          <a:p>
            <a:pPr marL="800100" lvl="1" indent="-342900">
              <a:buFont typeface="Arial" panose="020B0604020202020204" pitchFamily="34" charset="0"/>
              <a:buChar char="•"/>
            </a:pPr>
            <a:r>
              <a:rPr lang="en-US" sz="2400" dirty="0">
                <a:latin typeface="Calibri"/>
                <a:ea typeface="Cambria"/>
                <a:cs typeface="Calibri"/>
              </a:rPr>
              <a:t>Withdrawn</a:t>
            </a:r>
          </a:p>
          <a:p>
            <a:pPr marL="800100" lvl="1" indent="-342900">
              <a:buFont typeface="Arial" panose="020B0604020202020204" pitchFamily="34" charset="0"/>
              <a:buChar char="•"/>
            </a:pPr>
            <a:r>
              <a:rPr lang="en-US" sz="2400" dirty="0">
                <a:latin typeface="Calibri"/>
                <a:ea typeface="Cambria"/>
                <a:cs typeface="Calibri"/>
              </a:rPr>
              <a:t>Showed interest</a:t>
            </a:r>
          </a:p>
          <a:p>
            <a:pPr marL="800100" lvl="1" indent="-342900">
              <a:buFont typeface="Arial" panose="020B0604020202020204" pitchFamily="34" charset="0"/>
              <a:buChar char="•"/>
            </a:pPr>
            <a:r>
              <a:rPr lang="en-US" sz="2400" dirty="0">
                <a:latin typeface="Calibri"/>
                <a:ea typeface="Cambria"/>
                <a:cs typeface="Calibri"/>
              </a:rPr>
              <a:t>No apparent interest</a:t>
            </a:r>
          </a:p>
          <a:p>
            <a:pPr marL="800100" lvl="1" indent="-342900">
              <a:buFont typeface="Arial" panose="020B0604020202020204" pitchFamily="34" charset="0"/>
              <a:buChar char="•"/>
            </a:pPr>
            <a:r>
              <a:rPr lang="en-US" sz="2400" dirty="0">
                <a:latin typeface="Calibri"/>
                <a:ea typeface="Cambria"/>
                <a:cs typeface="Calibri"/>
              </a:rPr>
              <a:t>Showed insight</a:t>
            </a:r>
          </a:p>
          <a:p>
            <a:pPr marL="800100" lvl="1" indent="-342900">
              <a:buFont typeface="Arial" panose="020B0604020202020204" pitchFamily="34" charset="0"/>
              <a:buChar char="•"/>
            </a:pPr>
            <a:r>
              <a:rPr lang="en-US" sz="2400" dirty="0">
                <a:latin typeface="Calibri"/>
                <a:ea typeface="Cambria"/>
                <a:cs typeface="Calibri"/>
              </a:rPr>
              <a:t>Showed leadership</a:t>
            </a:r>
          </a:p>
          <a:p>
            <a:pPr marL="800100" lvl="1" indent="-342900">
              <a:buFont typeface="Arial" panose="020B0604020202020204" pitchFamily="34" charset="0"/>
              <a:buChar char="•"/>
            </a:pPr>
            <a:endParaRPr lang="en-US" sz="2400" dirty="0">
              <a:latin typeface="Calibri"/>
              <a:ea typeface="Cambria"/>
              <a:cs typeface="Calibri"/>
            </a:endParaRPr>
          </a:p>
          <a:p>
            <a:endParaRPr lang="en-US" sz="2400" dirty="0">
              <a:latin typeface="Calibri"/>
              <a:ea typeface="Cambria"/>
              <a:cs typeface="Calibri"/>
            </a:endParaRPr>
          </a:p>
        </p:txBody>
      </p:sp>
    </p:spTree>
    <p:extLst>
      <p:ext uri="{BB962C8B-B14F-4D97-AF65-F5344CB8AC3E}">
        <p14:creationId xmlns:p14="http://schemas.microsoft.com/office/powerpoint/2010/main" val="707142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Enter Individual Participant Notes:</a:t>
            </a:r>
          </a:p>
          <a:p>
            <a:endParaRPr lang="en-US" sz="2400" dirty="0">
              <a:latin typeface="Calibri"/>
              <a:ea typeface="Cambria"/>
              <a:cs typeface="Calibri"/>
            </a:endParaRPr>
          </a:p>
          <a:p>
            <a:r>
              <a:rPr lang="en-US" sz="2400" dirty="0">
                <a:latin typeface="Calibri"/>
                <a:ea typeface="Cambria"/>
                <a:cs typeface="Calibri"/>
              </a:rPr>
              <a:t>Here are some examples of ways you might record </a:t>
            </a:r>
            <a:r>
              <a:rPr lang="en-US" sz="2400" b="1" dirty="0">
                <a:solidFill>
                  <a:srgbClr val="C00000"/>
                </a:solidFill>
                <a:latin typeface="Calibri"/>
                <a:ea typeface="Cambria"/>
                <a:cs typeface="Calibri"/>
              </a:rPr>
              <a:t>Concerns &amp; Follow-up </a:t>
            </a:r>
            <a:r>
              <a:rPr lang="en-US" sz="2400" dirty="0">
                <a:latin typeface="Calibri"/>
                <a:ea typeface="Cambria"/>
                <a:cs typeface="Calibri"/>
              </a:rPr>
              <a:t>for an individual participant: </a:t>
            </a:r>
          </a:p>
          <a:p>
            <a:pPr marL="800100" lvl="1" indent="-342900">
              <a:buFont typeface="Arial" panose="020B0604020202020204" pitchFamily="34" charset="0"/>
              <a:buChar char="•"/>
            </a:pPr>
            <a:r>
              <a:rPr lang="en-US" sz="2400" dirty="0">
                <a:latin typeface="Calibri"/>
                <a:ea typeface="Cambria"/>
                <a:cs typeface="Calibri"/>
              </a:rPr>
              <a:t>No concerns</a:t>
            </a:r>
          </a:p>
          <a:p>
            <a:pPr marL="800100" lvl="1" indent="-342900">
              <a:buFont typeface="Arial" panose="020B0604020202020204" pitchFamily="34" charset="0"/>
              <a:buChar char="•"/>
            </a:pPr>
            <a:r>
              <a:rPr lang="en-US" sz="2400" dirty="0">
                <a:latin typeface="Calibri"/>
                <a:ea typeface="Cambria"/>
                <a:cs typeface="Calibri"/>
              </a:rPr>
              <a:t>Patient appeared very depressed. Talked to his treatment coordinator.</a:t>
            </a:r>
          </a:p>
          <a:p>
            <a:pPr marL="800100" lvl="1" indent="-342900">
              <a:buFont typeface="Arial" panose="020B0604020202020204" pitchFamily="34" charset="0"/>
              <a:buChar char="•"/>
            </a:pPr>
            <a:r>
              <a:rPr lang="en-US" sz="2400" dirty="0">
                <a:latin typeface="Calibri"/>
                <a:ea typeface="Cambria"/>
                <a:cs typeface="Calibri"/>
              </a:rPr>
              <a:t>Patient was angry and disruptive. Fetched Program Director, who asked her to leave the group. </a:t>
            </a:r>
          </a:p>
          <a:p>
            <a:pPr marL="800100" lvl="1" indent="-342900">
              <a:buFont typeface="Arial" panose="020B0604020202020204" pitchFamily="34" charset="0"/>
              <a:buChar char="•"/>
            </a:pPr>
            <a:r>
              <a:rPr lang="en-US" sz="2400" dirty="0">
                <a:latin typeface="Calibri"/>
                <a:ea typeface="Cambria"/>
                <a:cs typeface="Calibri"/>
              </a:rPr>
              <a:t>Patient expressed suicidal thoughts. Asked him to stay after group and fetched Clinical Supervisor to assess.</a:t>
            </a:r>
          </a:p>
          <a:p>
            <a:pPr marL="800100" lvl="1" indent="-342900">
              <a:buFont typeface="Arial" panose="020B0604020202020204" pitchFamily="34" charset="0"/>
              <a:buChar char="•"/>
            </a:pPr>
            <a:endParaRPr lang="en-US" sz="2400" dirty="0">
              <a:latin typeface="Calibri"/>
              <a:ea typeface="Cambria"/>
              <a:cs typeface="Calibri"/>
            </a:endParaRPr>
          </a:p>
          <a:p>
            <a:endParaRPr lang="en-US" sz="2400" dirty="0">
              <a:latin typeface="Calibri"/>
              <a:ea typeface="Cambria"/>
              <a:cs typeface="Calibri"/>
            </a:endParaRPr>
          </a:p>
        </p:txBody>
      </p:sp>
    </p:spTree>
    <p:extLst>
      <p:ext uri="{BB962C8B-B14F-4D97-AF65-F5344CB8AC3E}">
        <p14:creationId xmlns:p14="http://schemas.microsoft.com/office/powerpoint/2010/main" val="565721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dirty="0">
                <a:latin typeface="Calibri"/>
                <a:ea typeface="Cambria"/>
                <a:cs typeface="Calibri"/>
              </a:rPr>
              <a:t>Once you have entered notes for all participants, click “SAVE” </a:t>
            </a:r>
          </a:p>
          <a:p>
            <a:endParaRPr lang="en-US" sz="2400" dirty="0">
              <a:latin typeface="Calibri"/>
              <a:ea typeface="Cambria"/>
              <a:cs typeface="Calibri"/>
            </a:endParaRPr>
          </a:p>
          <a:p>
            <a:r>
              <a:rPr lang="en-US" sz="2400" dirty="0">
                <a:latin typeface="Calibri"/>
                <a:ea typeface="Cambria"/>
                <a:cs typeface="Calibri"/>
              </a:rPr>
              <a:t>If you don’t have time to complete all the notes in the same session, you can save and go back later to finish the rest. </a:t>
            </a: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02CF0A0E-04E0-DADF-21EF-038C6C75CBCB}"/>
              </a:ext>
            </a:extLst>
          </p:cNvPr>
          <p:cNvPicPr>
            <a:picLocks noChangeAspect="1"/>
          </p:cNvPicPr>
          <p:nvPr/>
        </p:nvPicPr>
        <p:blipFill>
          <a:blip r:embed="rId3"/>
          <a:stretch>
            <a:fillRect/>
          </a:stretch>
        </p:blipFill>
        <p:spPr>
          <a:xfrm>
            <a:off x="2211964" y="2935086"/>
            <a:ext cx="7079818" cy="3504392"/>
          </a:xfrm>
          <a:prstGeom prst="rect">
            <a:avLst/>
          </a:prstGeom>
        </p:spPr>
      </p:pic>
      <p:cxnSp>
        <p:nvCxnSpPr>
          <p:cNvPr id="9" name="Straight Arrow Connector 8">
            <a:extLst>
              <a:ext uri="{FF2B5EF4-FFF2-40B4-BE49-F238E27FC236}">
                <a16:creationId xmlns:a16="http://schemas.microsoft.com/office/drawing/2014/main" id="{C89B22F1-F8A4-7190-1214-234CBDDFA3DE}"/>
              </a:ext>
            </a:extLst>
          </p:cNvPr>
          <p:cNvCxnSpPr/>
          <p:nvPr/>
        </p:nvCxnSpPr>
        <p:spPr>
          <a:xfrm>
            <a:off x="1681018" y="3072855"/>
            <a:ext cx="701964" cy="356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42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b="1" dirty="0">
                <a:solidFill>
                  <a:srgbClr val="C00000"/>
                </a:solidFill>
                <a:latin typeface="Calibri"/>
                <a:ea typeface="Cambria"/>
                <a:cs typeface="Calibri"/>
              </a:rPr>
              <a:t>Sign &amp; Submit: </a:t>
            </a:r>
          </a:p>
          <a:p>
            <a:endParaRPr lang="en-US" sz="2400" dirty="0">
              <a:latin typeface="Calibri"/>
              <a:ea typeface="Cambria"/>
              <a:cs typeface="Calibri"/>
            </a:endParaRPr>
          </a:p>
          <a:p>
            <a:r>
              <a:rPr lang="en-US" sz="2400" dirty="0">
                <a:latin typeface="Calibri"/>
                <a:ea typeface="Cambria"/>
                <a:cs typeface="Calibri"/>
              </a:rPr>
              <a:t>Once you finish &amp; saved all the client notes, the group should appear in the list, along with the name of the group, date performed, duration, and your name. </a:t>
            </a:r>
          </a:p>
          <a:p>
            <a:endParaRPr lang="en-US" sz="2400" dirty="0">
              <a:latin typeface="Calibri"/>
              <a:ea typeface="Cambria"/>
              <a:cs typeface="Calibri"/>
            </a:endParaRPr>
          </a:p>
          <a:p>
            <a:r>
              <a:rPr lang="en-US" sz="2400" dirty="0">
                <a:latin typeface="Calibri"/>
                <a:ea typeface="Cambria"/>
                <a:cs typeface="Calibri"/>
              </a:rPr>
              <a:t>Click the “ACTIONS” button to the right of the information &amp; Click on “Electronically Sign” </a:t>
            </a:r>
          </a:p>
        </p:txBody>
      </p:sp>
      <p:pic>
        <p:nvPicPr>
          <p:cNvPr id="7" name="Picture 6">
            <a:extLst>
              <a:ext uri="{FF2B5EF4-FFF2-40B4-BE49-F238E27FC236}">
                <a16:creationId xmlns:a16="http://schemas.microsoft.com/office/drawing/2014/main" id="{33F16C3E-BB10-9065-07D0-7D3B7690259D}"/>
              </a:ext>
            </a:extLst>
          </p:cNvPr>
          <p:cNvPicPr>
            <a:picLocks noChangeAspect="1"/>
          </p:cNvPicPr>
          <p:nvPr/>
        </p:nvPicPr>
        <p:blipFill>
          <a:blip r:embed="rId3"/>
          <a:stretch>
            <a:fillRect/>
          </a:stretch>
        </p:blipFill>
        <p:spPr>
          <a:xfrm>
            <a:off x="407740" y="3910810"/>
            <a:ext cx="11070755" cy="2199488"/>
          </a:xfrm>
          <a:prstGeom prst="rect">
            <a:avLst/>
          </a:prstGeom>
        </p:spPr>
      </p:pic>
      <p:cxnSp>
        <p:nvCxnSpPr>
          <p:cNvPr id="11" name="Straight Arrow Connector 10">
            <a:extLst>
              <a:ext uri="{FF2B5EF4-FFF2-40B4-BE49-F238E27FC236}">
                <a16:creationId xmlns:a16="http://schemas.microsoft.com/office/drawing/2014/main" id="{C3069D31-7636-1F99-F8B9-B599CF1E66B2}"/>
              </a:ext>
            </a:extLst>
          </p:cNvPr>
          <p:cNvCxnSpPr/>
          <p:nvPr/>
        </p:nvCxnSpPr>
        <p:spPr>
          <a:xfrm flipH="1">
            <a:off x="11102109" y="4770147"/>
            <a:ext cx="785091" cy="282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0A999F4-B02C-147E-BB6A-AE8A6B2A4EA5}"/>
              </a:ext>
            </a:extLst>
          </p:cNvPr>
          <p:cNvSpPr/>
          <p:nvPr/>
        </p:nvSpPr>
        <p:spPr>
          <a:xfrm>
            <a:off x="9836727" y="5693643"/>
            <a:ext cx="1512459" cy="4114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12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Entering Group Notes</a:t>
            </a:r>
            <a:endParaRPr lang="en-US" dirty="0"/>
          </a:p>
        </p:txBody>
      </p:sp>
      <p:sp>
        <p:nvSpPr>
          <p:cNvPr id="6" name="TextBox 1"/>
          <p:cNvSpPr txBox="1"/>
          <p:nvPr/>
        </p:nvSpPr>
        <p:spPr>
          <a:xfrm>
            <a:off x="541850" y="863822"/>
            <a:ext cx="10936645"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a:ea typeface="Cambria"/>
              <a:cs typeface="Calibri"/>
            </a:endParaRPr>
          </a:p>
          <a:p>
            <a:r>
              <a:rPr lang="en-US" sz="2400" b="1" dirty="0">
                <a:solidFill>
                  <a:srgbClr val="C00000"/>
                </a:solidFill>
                <a:latin typeface="Calibri"/>
                <a:ea typeface="Cambria"/>
                <a:cs typeface="Calibri"/>
              </a:rPr>
              <a:t>Sign &amp; Submit: </a:t>
            </a:r>
          </a:p>
          <a:p>
            <a:endParaRPr lang="en-US" sz="2400" dirty="0">
              <a:latin typeface="Calibri"/>
              <a:ea typeface="Cambria"/>
              <a:cs typeface="Calibri"/>
            </a:endParaRPr>
          </a:p>
          <a:p>
            <a:r>
              <a:rPr lang="en-US" sz="2400" dirty="0">
                <a:latin typeface="Calibri"/>
                <a:ea typeface="Cambria"/>
                <a:cs typeface="Calibri"/>
              </a:rPr>
              <a:t>This action will electronically sign every note that goes into the individual client charts</a:t>
            </a:r>
          </a:p>
          <a:p>
            <a:endParaRPr lang="en-US" sz="2400" dirty="0">
              <a:latin typeface="Calibri"/>
              <a:ea typeface="Cambria"/>
              <a:cs typeface="Calibri"/>
            </a:endParaRPr>
          </a:p>
          <a:p>
            <a:r>
              <a:rPr lang="en-US" sz="2400" dirty="0">
                <a:latin typeface="Calibri"/>
                <a:ea typeface="Cambria"/>
                <a:cs typeface="Calibri"/>
              </a:rPr>
              <a:t>Once you electronically signed the group, you will notice the status change from “Pending Signature (in green)” to “Signed (in blue)”.</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By electronically signing the group, it automatically submits the service for review</a:t>
            </a:r>
          </a:p>
        </p:txBody>
      </p:sp>
      <p:pic>
        <p:nvPicPr>
          <p:cNvPr id="4" name="Picture 3">
            <a:extLst>
              <a:ext uri="{FF2B5EF4-FFF2-40B4-BE49-F238E27FC236}">
                <a16:creationId xmlns:a16="http://schemas.microsoft.com/office/drawing/2014/main" id="{055B6EE1-4E14-0C1D-31AC-B41E2318841E}"/>
              </a:ext>
            </a:extLst>
          </p:cNvPr>
          <p:cNvPicPr>
            <a:picLocks noChangeAspect="1"/>
          </p:cNvPicPr>
          <p:nvPr/>
        </p:nvPicPr>
        <p:blipFill>
          <a:blip r:embed="rId3"/>
          <a:stretch>
            <a:fillRect/>
          </a:stretch>
        </p:blipFill>
        <p:spPr>
          <a:xfrm>
            <a:off x="541850" y="3877583"/>
            <a:ext cx="11065164" cy="1046464"/>
          </a:xfrm>
          <a:prstGeom prst="rect">
            <a:avLst/>
          </a:prstGeom>
        </p:spPr>
      </p:pic>
    </p:spTree>
    <p:extLst>
      <p:ext uri="{BB962C8B-B14F-4D97-AF65-F5344CB8AC3E}">
        <p14:creationId xmlns:p14="http://schemas.microsoft.com/office/powerpoint/2010/main" val="1698587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64267"/>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Skills Practice</a:t>
            </a:r>
          </a:p>
        </p:txBody>
      </p:sp>
      <p:sp>
        <p:nvSpPr>
          <p:cNvPr id="6" name="TextBox 1"/>
          <p:cNvSpPr txBox="1"/>
          <p:nvPr/>
        </p:nvSpPr>
        <p:spPr>
          <a:xfrm>
            <a:off x="629265" y="2120949"/>
            <a:ext cx="10933470"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a:ea typeface="Cambria"/>
                <a:cs typeface="Calibri"/>
              </a:rPr>
              <a:t>In </a:t>
            </a:r>
            <a:r>
              <a:rPr lang="en-US" sz="2400" b="1" dirty="0">
                <a:solidFill>
                  <a:srgbClr val="C00000"/>
                </a:solidFill>
                <a:latin typeface="Calibri"/>
                <a:ea typeface="Cambria"/>
                <a:cs typeface="Calibri"/>
              </a:rPr>
              <a:t>Development</a:t>
            </a:r>
            <a:r>
              <a:rPr lang="en-US" sz="2400" dirty="0">
                <a:latin typeface="Calibri"/>
                <a:ea typeface="Cambria"/>
                <a:cs typeface="Calibri"/>
              </a:rPr>
              <a:t>, practice enrolling a client in the RESI-Men’s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effectLst/>
              <a:uLnTx/>
              <a:uFillTx/>
              <a:latin typeface="Calibri"/>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a:ea typeface="Cambria"/>
                <a:cs typeface="Calibri"/>
              </a:rPr>
              <a:t>Practice entering a note for an Anger Management Group</a:t>
            </a:r>
            <a:endParaRPr lang="en-US" sz="2400" b="0" i="0" u="none" strike="noStrike" kern="1200" cap="none" spc="0" normalizeH="0" baseline="0" noProof="0" dirty="0">
              <a:ln>
                <a:noFill/>
              </a:ln>
              <a:effectLst/>
              <a:uLnTx/>
              <a:uFillTx/>
              <a:latin typeface="Calibri"/>
              <a:ea typeface="Cambria" panose="020405030504060302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2225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Patient Progress</a:t>
            </a:r>
          </a:p>
        </p:txBody>
      </p:sp>
      <p:sp>
        <p:nvSpPr>
          <p:cNvPr id="6" name="TextBox 1"/>
          <p:cNvSpPr txBox="1"/>
          <p:nvPr/>
        </p:nvSpPr>
        <p:spPr>
          <a:xfrm>
            <a:off x="548336" y="1122218"/>
            <a:ext cx="10864644"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C00000"/>
                </a:solidFill>
                <a:latin typeface="Calibri"/>
                <a:ea typeface="Calibri"/>
                <a:cs typeface="Calibri"/>
              </a:rPr>
              <a:t>What frameworks do we use to understand patients’ progress to recovery?</a:t>
            </a:r>
            <a:r>
              <a:rPr lang="en-US" sz="2400" dirty="0">
                <a:solidFill>
                  <a:srgbClr val="000000"/>
                </a:solidFill>
                <a:latin typeface="Calibri"/>
                <a:ea typeface="Calibri"/>
                <a:cs typeface="Calibri"/>
              </a:rPr>
              <a:t> </a:t>
            </a:r>
            <a:endParaRPr lang="en-US"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Goals and objectives of treatment plan</a:t>
            </a:r>
            <a:r>
              <a:rPr lang="en-US" sz="2400" dirty="0">
                <a:solidFill>
                  <a:srgbClr val="000000"/>
                </a:solidFill>
                <a:latin typeface="Calibri"/>
                <a:ea typeface="Calibri"/>
                <a:cs typeface="Calibri"/>
              </a:rPr>
              <a:t> </a:t>
            </a:r>
            <a:endParaRPr lang="en-US"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Is patient actively working toward meeting treatment objectives? </a:t>
            </a:r>
            <a:endParaRPr lang="en-US"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Use case management, skill building, substance use counseling, and many other evidence-based strategies to support </a:t>
            </a:r>
            <a:endParaRPr lang="en-US"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Program phases </a:t>
            </a:r>
            <a:endParaRPr lang="en-US" dirty="0">
              <a:solidFill>
                <a:srgbClr val="000000"/>
              </a:solidFill>
              <a:latin typeface="Calibri"/>
              <a:ea typeface="Calibri"/>
              <a:cs typeface="Calibri"/>
            </a:endParaRPr>
          </a:p>
          <a:p>
            <a:pPr marL="914400" lvl="1" indent="-457200">
              <a:buFont typeface="Wingdings"/>
              <a:buChar char="Ø"/>
            </a:pPr>
            <a:r>
              <a:rPr lang="en-US" sz="2400" dirty="0">
                <a:solidFill>
                  <a:srgbClr val="000000"/>
                </a:solidFill>
                <a:latin typeface="Calibri"/>
                <a:ea typeface="Calibri"/>
                <a:cs typeface="Calibri"/>
              </a:rPr>
              <a:t>Is patient stabilizing into program routine and meeting requirements to move into next phase? </a:t>
            </a:r>
            <a:endParaRPr lang="en-US"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Use clear guidelines, coaching, mentoring, and therapeutic value of     </a:t>
            </a:r>
          </a:p>
          <a:p>
            <a:pPr lvl="1"/>
            <a:r>
              <a:rPr lang="en-US" sz="2400" dirty="0">
                <a:solidFill>
                  <a:srgbClr val="000000"/>
                </a:solidFill>
                <a:latin typeface="Calibri"/>
                <a:ea typeface="Calibri"/>
                <a:cs typeface="Calibri"/>
              </a:rPr>
              <a:t>     program structure to support</a:t>
            </a:r>
            <a:endParaRPr lang="en-US" dirty="0">
              <a:latin typeface="Calibri"/>
              <a:ea typeface="Calibri"/>
              <a:cs typeface="Calibri"/>
            </a:endParaRPr>
          </a:p>
        </p:txBody>
      </p:sp>
    </p:spTree>
    <p:extLst>
      <p:ext uri="{BB962C8B-B14F-4D97-AF65-F5344CB8AC3E}">
        <p14:creationId xmlns:p14="http://schemas.microsoft.com/office/powerpoint/2010/main" val="1375600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1"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64267"/>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Discussion: What Groups?</a:t>
            </a:r>
          </a:p>
        </p:txBody>
      </p:sp>
      <p:sp>
        <p:nvSpPr>
          <p:cNvPr id="6" name="TextBox 1"/>
          <p:cNvSpPr txBox="1"/>
          <p:nvPr/>
        </p:nvSpPr>
        <p:spPr>
          <a:xfrm>
            <a:off x="594852" y="925995"/>
            <a:ext cx="10933470" cy="6370975"/>
          </a:xfrm>
          <a:prstGeom prst="rect">
            <a:avLst/>
          </a:prstGeom>
          <a:noFill/>
        </p:spPr>
        <p:txBody>
          <a:bodyPr wrap="square" lIns="91440" tIns="45720" rIns="91440" bIns="45720" numCol="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Cambria"/>
                <a:cs typeface="Calibri"/>
              </a:rPr>
              <a:t>Over</a:t>
            </a:r>
            <a:r>
              <a:rPr lang="en-US" sz="2400" dirty="0">
                <a:solidFill>
                  <a:prstClr val="black"/>
                </a:solidFill>
                <a:latin typeface="Calibri"/>
                <a:ea typeface="Cambria"/>
                <a:cs typeface="Calibri"/>
              </a:rPr>
              <a:t>dose Prevention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Recovery Goals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Phase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Life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Program Orientation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Just for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Daily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Stages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Coping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Self-Esteem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Health and Wellness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Medication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MAT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Relapse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Post-Acute Withdrawal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HARP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Double Trouble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Helping Men Recover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Helping Women Recover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Solutions Focus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Anger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Thinking for a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Nutrition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Healthy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HIV Prevention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Housing 101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Domestic Violence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ea typeface="Cambria"/>
                <a:cs typeface="Calibri"/>
              </a:rPr>
              <a:t>Reproductive Health Education</a:t>
            </a:r>
          </a:p>
        </p:txBody>
      </p:sp>
    </p:spTree>
    <p:extLst>
      <p:ext uri="{BB962C8B-B14F-4D97-AF65-F5344CB8AC3E}">
        <p14:creationId xmlns:p14="http://schemas.microsoft.com/office/powerpoint/2010/main" val="3779936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0"/>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New Phase Enrollment</a:t>
            </a:r>
            <a:endParaRPr lang="en-US" dirty="0"/>
          </a:p>
        </p:txBody>
      </p:sp>
      <p:sp>
        <p:nvSpPr>
          <p:cNvPr id="6" name="TextBox 1"/>
          <p:cNvSpPr txBox="1"/>
          <p:nvPr/>
        </p:nvSpPr>
        <p:spPr>
          <a:xfrm>
            <a:off x="534159" y="1601576"/>
            <a:ext cx="10936645"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When a patient is ready to change phase, remember to end the old phase and enter the new phase within Evolv</a:t>
            </a:r>
          </a:p>
          <a:p>
            <a:endParaRPr lang="en-US" sz="2400" dirty="0">
              <a:latin typeface="Calibri"/>
              <a:ea typeface="Cambria"/>
              <a:cs typeface="Calibri"/>
            </a:endParaRPr>
          </a:p>
          <a:p>
            <a:r>
              <a:rPr lang="en-US" sz="2400" dirty="0">
                <a:latin typeface="Calibri"/>
                <a:ea typeface="Cambria"/>
                <a:cs typeface="Calibri"/>
              </a:rPr>
              <a:t>Patient’s phase will pull into many other forms, including Progress Notes and Treatment Plan</a:t>
            </a:r>
          </a:p>
          <a:p>
            <a:endParaRPr lang="en-US" sz="2400" dirty="0">
              <a:latin typeface="Calibri"/>
              <a:ea typeface="Cambria"/>
              <a:cs typeface="Calibri"/>
            </a:endParaRPr>
          </a:p>
          <a:p>
            <a:endParaRPr lang="en-US" sz="2400" dirty="0">
              <a:latin typeface="Calibri"/>
              <a:ea typeface="Cambria"/>
              <a:cs typeface="Calibri"/>
            </a:endParaRPr>
          </a:p>
        </p:txBody>
      </p:sp>
    </p:spTree>
    <p:extLst>
      <p:ext uri="{BB962C8B-B14F-4D97-AF65-F5344CB8AC3E}">
        <p14:creationId xmlns:p14="http://schemas.microsoft.com/office/powerpoint/2010/main" val="3416888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Phase Enrollment</a:t>
            </a:r>
            <a:endParaRPr lang="en-US" dirty="0"/>
          </a:p>
        </p:txBody>
      </p:sp>
      <p:sp>
        <p:nvSpPr>
          <p:cNvPr id="6" name="TextBox 1"/>
          <p:cNvSpPr txBox="1"/>
          <p:nvPr/>
        </p:nvSpPr>
        <p:spPr>
          <a:xfrm>
            <a:off x="534159" y="1601576"/>
            <a:ext cx="10936645"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Follow the breadcrumb below &amp; select your client: </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B1F818D6-F771-E565-41FA-C135D6504B3F}"/>
              </a:ext>
            </a:extLst>
          </p:cNvPr>
          <p:cNvPicPr>
            <a:picLocks noChangeAspect="1"/>
          </p:cNvPicPr>
          <p:nvPr/>
        </p:nvPicPr>
        <p:blipFill>
          <a:blip r:embed="rId3"/>
          <a:stretch>
            <a:fillRect/>
          </a:stretch>
        </p:blipFill>
        <p:spPr>
          <a:xfrm>
            <a:off x="2410690" y="2404768"/>
            <a:ext cx="6705600" cy="2609850"/>
          </a:xfrm>
          <a:prstGeom prst="rect">
            <a:avLst/>
          </a:prstGeom>
        </p:spPr>
      </p:pic>
      <p:sp>
        <p:nvSpPr>
          <p:cNvPr id="7" name="Oval 6">
            <a:extLst>
              <a:ext uri="{FF2B5EF4-FFF2-40B4-BE49-F238E27FC236}">
                <a16:creationId xmlns:a16="http://schemas.microsoft.com/office/drawing/2014/main" id="{6FE8C784-F56C-0CF0-B31E-09CCB6B14974}"/>
              </a:ext>
            </a:extLst>
          </p:cNvPr>
          <p:cNvSpPr/>
          <p:nvPr/>
        </p:nvSpPr>
        <p:spPr>
          <a:xfrm>
            <a:off x="2192482" y="2691248"/>
            <a:ext cx="6057900" cy="58389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DD84718-BFEA-01CD-AF6D-42431C514C55}"/>
              </a:ext>
            </a:extLst>
          </p:cNvPr>
          <p:cNvSpPr/>
          <p:nvPr/>
        </p:nvSpPr>
        <p:spPr>
          <a:xfrm>
            <a:off x="1600200" y="3429000"/>
            <a:ext cx="955964" cy="46759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47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Phase Enrollment</a:t>
            </a:r>
            <a:endParaRPr lang="en-US" dirty="0"/>
          </a:p>
        </p:txBody>
      </p:sp>
      <p:sp>
        <p:nvSpPr>
          <p:cNvPr id="6" name="TextBox 1"/>
          <p:cNvSpPr txBox="1"/>
          <p:nvPr/>
        </p:nvSpPr>
        <p:spPr>
          <a:xfrm>
            <a:off x="534159" y="1601576"/>
            <a:ext cx="10936645"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Locate your Program:</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Find &amp; open the patient’s current Phase Form</a:t>
            </a:r>
          </a:p>
          <a:p>
            <a:r>
              <a:rPr lang="en-US" sz="2400" dirty="0">
                <a:latin typeface="Calibri"/>
                <a:ea typeface="Cambria"/>
                <a:cs typeface="Calibri"/>
              </a:rPr>
              <a:t>Enter an end date &amp; save the form </a:t>
            </a:r>
          </a:p>
          <a:p>
            <a:endParaRPr lang="en-US" sz="2400" dirty="0">
              <a:latin typeface="Calibri"/>
              <a:ea typeface="Cambria"/>
              <a:cs typeface="Calibri"/>
            </a:endParaRPr>
          </a:p>
          <a:p>
            <a:r>
              <a:rPr lang="en-US" sz="2400" dirty="0">
                <a:latin typeface="Calibri"/>
                <a:ea typeface="Cambria"/>
                <a:cs typeface="Calibri"/>
              </a:rPr>
              <a:t> </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12" name="Picture 11">
            <a:extLst>
              <a:ext uri="{FF2B5EF4-FFF2-40B4-BE49-F238E27FC236}">
                <a16:creationId xmlns:a16="http://schemas.microsoft.com/office/drawing/2014/main" id="{D72AEA51-522F-EB84-1C7F-133F455B46AF}"/>
              </a:ext>
            </a:extLst>
          </p:cNvPr>
          <p:cNvPicPr>
            <a:picLocks noChangeAspect="1"/>
          </p:cNvPicPr>
          <p:nvPr/>
        </p:nvPicPr>
        <p:blipFill>
          <a:blip r:embed="rId3"/>
          <a:stretch>
            <a:fillRect/>
          </a:stretch>
        </p:blipFill>
        <p:spPr>
          <a:xfrm>
            <a:off x="713505" y="2264740"/>
            <a:ext cx="10297391" cy="1376420"/>
          </a:xfrm>
          <a:prstGeom prst="rect">
            <a:avLst/>
          </a:prstGeom>
        </p:spPr>
      </p:pic>
    </p:spTree>
    <p:extLst>
      <p:ext uri="{BB962C8B-B14F-4D97-AF65-F5344CB8AC3E}">
        <p14:creationId xmlns:p14="http://schemas.microsoft.com/office/powerpoint/2010/main" val="2164302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Phase Enrollment</a:t>
            </a:r>
            <a:endParaRPr lang="en-US" dirty="0"/>
          </a:p>
        </p:txBody>
      </p:sp>
      <p:sp>
        <p:nvSpPr>
          <p:cNvPr id="6" name="TextBox 1"/>
          <p:cNvSpPr txBox="1"/>
          <p:nvPr/>
        </p:nvSpPr>
        <p:spPr>
          <a:xfrm>
            <a:off x="534159" y="1601576"/>
            <a:ext cx="10936645"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Click the “ADD EVENT” button associated with your program</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Select Phase 2, 3, or 4 depending on the next phase for the patient </a:t>
            </a: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A6EBD18C-9C23-FD28-32F0-734842E00758}"/>
              </a:ext>
            </a:extLst>
          </p:cNvPr>
          <p:cNvPicPr>
            <a:picLocks noChangeAspect="1"/>
          </p:cNvPicPr>
          <p:nvPr/>
        </p:nvPicPr>
        <p:blipFill>
          <a:blip r:embed="rId3"/>
          <a:stretch>
            <a:fillRect/>
          </a:stretch>
        </p:blipFill>
        <p:spPr>
          <a:xfrm>
            <a:off x="879763" y="2201740"/>
            <a:ext cx="10432473" cy="2781993"/>
          </a:xfrm>
          <a:prstGeom prst="rect">
            <a:avLst/>
          </a:prstGeom>
        </p:spPr>
      </p:pic>
      <p:cxnSp>
        <p:nvCxnSpPr>
          <p:cNvPr id="9" name="Straight Arrow Connector 8">
            <a:extLst>
              <a:ext uri="{FF2B5EF4-FFF2-40B4-BE49-F238E27FC236}">
                <a16:creationId xmlns:a16="http://schemas.microsoft.com/office/drawing/2014/main" id="{2B16AD59-74BD-2740-0D6F-CD0F7CB97F07}"/>
              </a:ext>
            </a:extLst>
          </p:cNvPr>
          <p:cNvCxnSpPr/>
          <p:nvPr/>
        </p:nvCxnSpPr>
        <p:spPr>
          <a:xfrm flipH="1">
            <a:off x="10983583" y="2735288"/>
            <a:ext cx="657305" cy="622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19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Phase Enrollment</a:t>
            </a:r>
            <a:endParaRPr lang="en-US" dirty="0"/>
          </a:p>
        </p:txBody>
      </p:sp>
      <p:sp>
        <p:nvSpPr>
          <p:cNvPr id="6" name="TextBox 1"/>
          <p:cNvSpPr txBox="1"/>
          <p:nvPr/>
        </p:nvSpPr>
        <p:spPr>
          <a:xfrm>
            <a:off x="534159" y="1601576"/>
            <a:ext cx="10936645"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Complete the “Actual Date” field, and save the form</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7" name="Picture 6">
            <a:extLst>
              <a:ext uri="{FF2B5EF4-FFF2-40B4-BE49-F238E27FC236}">
                <a16:creationId xmlns:a16="http://schemas.microsoft.com/office/drawing/2014/main" id="{304F4379-6E4D-C24A-6C29-309EBEFDE830}"/>
              </a:ext>
            </a:extLst>
          </p:cNvPr>
          <p:cNvPicPr>
            <a:picLocks noChangeAspect="1"/>
          </p:cNvPicPr>
          <p:nvPr/>
        </p:nvPicPr>
        <p:blipFill>
          <a:blip r:embed="rId3"/>
          <a:stretch>
            <a:fillRect/>
          </a:stretch>
        </p:blipFill>
        <p:spPr>
          <a:xfrm>
            <a:off x="360598" y="2387534"/>
            <a:ext cx="11470804" cy="2073962"/>
          </a:xfrm>
          <a:prstGeom prst="rect">
            <a:avLst/>
          </a:prstGeom>
        </p:spPr>
      </p:pic>
    </p:spTree>
    <p:extLst>
      <p:ext uri="{BB962C8B-B14F-4D97-AF65-F5344CB8AC3E}">
        <p14:creationId xmlns:p14="http://schemas.microsoft.com/office/powerpoint/2010/main" val="2370850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Treatment Plan Review</a:t>
            </a:r>
            <a:endParaRPr lang="en-US" dirty="0"/>
          </a:p>
        </p:txBody>
      </p:sp>
      <p:sp>
        <p:nvSpPr>
          <p:cNvPr id="6" name="TextBox 1"/>
          <p:cNvSpPr txBox="1"/>
          <p:nvPr/>
        </p:nvSpPr>
        <p:spPr>
          <a:xfrm>
            <a:off x="534159" y="1601576"/>
            <a:ext cx="10936645" cy="5632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When the patient is ready for a Treatment Plan Review, complete this in Plan Development</a:t>
            </a:r>
          </a:p>
          <a:p>
            <a:endParaRPr lang="en-US" sz="2400" dirty="0">
              <a:latin typeface="Calibri"/>
              <a:ea typeface="Cambria"/>
              <a:cs typeface="Calibri"/>
            </a:endParaRPr>
          </a:p>
          <a:p>
            <a:r>
              <a:rPr lang="en-US" sz="2400" dirty="0">
                <a:latin typeface="Calibri"/>
                <a:ea typeface="Cambria"/>
                <a:cs typeface="Calibri"/>
              </a:rPr>
              <a:t>This process may connect with MDT Presentation, ASAM, and Reauthorization</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spTree>
    <p:extLst>
      <p:ext uri="{BB962C8B-B14F-4D97-AF65-F5344CB8AC3E}">
        <p14:creationId xmlns:p14="http://schemas.microsoft.com/office/powerpoint/2010/main" val="426958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Treatment Plan Review</a:t>
            </a:r>
            <a:endParaRPr lang="en-US" dirty="0"/>
          </a:p>
        </p:txBody>
      </p:sp>
      <p:sp>
        <p:nvSpPr>
          <p:cNvPr id="6" name="TextBox 1"/>
          <p:cNvSpPr txBox="1"/>
          <p:nvPr/>
        </p:nvSpPr>
        <p:spPr>
          <a:xfrm>
            <a:off x="534159" y="1601576"/>
            <a:ext cx="10936645"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Follow the below breadcrumb</a:t>
            </a:r>
          </a:p>
          <a:p>
            <a:r>
              <a:rPr lang="en-US" sz="2400" dirty="0">
                <a:latin typeface="Calibri"/>
                <a:ea typeface="Cambria"/>
                <a:cs typeface="Calibri"/>
              </a:rPr>
              <a:t>Search for, and select your client</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4" name="Picture 3">
            <a:extLst>
              <a:ext uri="{FF2B5EF4-FFF2-40B4-BE49-F238E27FC236}">
                <a16:creationId xmlns:a16="http://schemas.microsoft.com/office/drawing/2014/main" id="{60B15873-31E3-D942-2393-919E1568F7FC}"/>
              </a:ext>
            </a:extLst>
          </p:cNvPr>
          <p:cNvPicPr>
            <a:picLocks noChangeAspect="1"/>
          </p:cNvPicPr>
          <p:nvPr/>
        </p:nvPicPr>
        <p:blipFill>
          <a:blip r:embed="rId3"/>
          <a:stretch>
            <a:fillRect/>
          </a:stretch>
        </p:blipFill>
        <p:spPr>
          <a:xfrm>
            <a:off x="2406793" y="2620720"/>
            <a:ext cx="7191375" cy="2486025"/>
          </a:xfrm>
          <a:prstGeom prst="rect">
            <a:avLst/>
          </a:prstGeom>
        </p:spPr>
      </p:pic>
      <p:sp>
        <p:nvSpPr>
          <p:cNvPr id="7" name="Oval 6">
            <a:extLst>
              <a:ext uri="{FF2B5EF4-FFF2-40B4-BE49-F238E27FC236}">
                <a16:creationId xmlns:a16="http://schemas.microsoft.com/office/drawing/2014/main" id="{DEE20DB5-F7E0-0BEB-BFFE-43F4B5AFB818}"/>
              </a:ext>
            </a:extLst>
          </p:cNvPr>
          <p:cNvSpPr/>
          <p:nvPr/>
        </p:nvSpPr>
        <p:spPr>
          <a:xfrm>
            <a:off x="2182091" y="2899063"/>
            <a:ext cx="6317673" cy="602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DDC25B9-19C4-510E-F26C-2143448C8432}"/>
              </a:ext>
            </a:extLst>
          </p:cNvPr>
          <p:cNvSpPr/>
          <p:nvPr/>
        </p:nvSpPr>
        <p:spPr>
          <a:xfrm>
            <a:off x="1640135" y="3603433"/>
            <a:ext cx="1007918"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76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735DF-5350-A4F0-3B95-DBD21E41B161}"/>
              </a:ext>
            </a:extLst>
          </p:cNvPr>
          <p:cNvPicPr/>
          <p:nvPr/>
        </p:nvPicPr>
        <p:blipFill>
          <a:blip r:embed="rId2"/>
          <a:stretch>
            <a:fillRect/>
          </a:stretch>
        </p:blipFill>
        <p:spPr>
          <a:xfrm>
            <a:off x="0" y="-4485"/>
            <a:ext cx="12192000" cy="6858000"/>
          </a:xfrm>
          <a:prstGeom prst="rect">
            <a:avLst/>
          </a:prstGeom>
        </p:spPr>
      </p:pic>
      <p:sp>
        <p:nvSpPr>
          <p:cNvPr id="2" name="Title 1" hidden="1"/>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677DDC06-1BEE-394E-BE77-D0233A8097B4}"/>
              </a:ext>
            </a:extLst>
          </p:cNvPr>
          <p:cNvSpPr>
            <a:spLocks noGrp="1"/>
          </p:cNvSpPr>
          <p:nvPr/>
        </p:nvSpPr>
        <p:spPr>
          <a:xfrm>
            <a:off x="713505" y="4485"/>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 Treatment Plan Review</a:t>
            </a:r>
            <a:endParaRPr lang="en-US" dirty="0"/>
          </a:p>
        </p:txBody>
      </p:sp>
      <p:sp>
        <p:nvSpPr>
          <p:cNvPr id="6" name="TextBox 1"/>
          <p:cNvSpPr txBox="1"/>
          <p:nvPr/>
        </p:nvSpPr>
        <p:spPr>
          <a:xfrm>
            <a:off x="534159" y="1601576"/>
            <a:ext cx="10936645"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Calibri"/>
                <a:ea typeface="Cambria"/>
                <a:cs typeface="Calibri"/>
              </a:rPr>
              <a:t>When you click on “Planning” you will see the list of Programs the client has been enrolled in at CASA in the past &amp; currently. </a:t>
            </a:r>
          </a:p>
          <a:p>
            <a:pPr marL="800100" lvl="1" indent="-342900">
              <a:buFont typeface="Arial" panose="020B0604020202020204" pitchFamily="34" charset="0"/>
              <a:buChar char="•"/>
            </a:pPr>
            <a:r>
              <a:rPr lang="en-US" sz="2400" dirty="0">
                <a:latin typeface="Calibri"/>
                <a:ea typeface="Cambria"/>
                <a:cs typeface="Calibri"/>
              </a:rPr>
              <a:t>From &amp; To Dates show when the patient enrolled and/or discharged from each program</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r>
              <a:rPr lang="en-US" sz="2400" dirty="0">
                <a:latin typeface="Calibri"/>
                <a:ea typeface="Cambria"/>
                <a:cs typeface="Calibri"/>
              </a:rPr>
              <a:t>Click the Link for Treatment Plan Review: </a:t>
            </a: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a:p>
            <a:endParaRPr lang="en-US" sz="2400" dirty="0">
              <a:latin typeface="Calibri"/>
              <a:ea typeface="Cambria"/>
              <a:cs typeface="Calibri"/>
            </a:endParaRPr>
          </a:p>
        </p:txBody>
      </p:sp>
      <p:pic>
        <p:nvPicPr>
          <p:cNvPr id="10" name="Picture 9">
            <a:extLst>
              <a:ext uri="{FF2B5EF4-FFF2-40B4-BE49-F238E27FC236}">
                <a16:creationId xmlns:a16="http://schemas.microsoft.com/office/drawing/2014/main" id="{65E9A66E-6227-DE6D-2CD9-60D1F999789B}"/>
              </a:ext>
            </a:extLst>
          </p:cNvPr>
          <p:cNvPicPr>
            <a:picLocks noChangeAspect="1"/>
          </p:cNvPicPr>
          <p:nvPr/>
        </p:nvPicPr>
        <p:blipFill>
          <a:blip r:embed="rId3"/>
          <a:stretch>
            <a:fillRect/>
          </a:stretch>
        </p:blipFill>
        <p:spPr>
          <a:xfrm>
            <a:off x="2914650" y="3071015"/>
            <a:ext cx="6362700" cy="1162050"/>
          </a:xfrm>
          <a:prstGeom prst="rect">
            <a:avLst/>
          </a:prstGeom>
        </p:spPr>
      </p:pic>
      <p:pic>
        <p:nvPicPr>
          <p:cNvPr id="12" name="Picture 11">
            <a:extLst>
              <a:ext uri="{FF2B5EF4-FFF2-40B4-BE49-F238E27FC236}">
                <a16:creationId xmlns:a16="http://schemas.microsoft.com/office/drawing/2014/main" id="{1F5E83AD-81F0-9538-2923-91AAAECA66B1}"/>
              </a:ext>
            </a:extLst>
          </p:cNvPr>
          <p:cNvPicPr>
            <a:picLocks noChangeAspect="1"/>
          </p:cNvPicPr>
          <p:nvPr/>
        </p:nvPicPr>
        <p:blipFill>
          <a:blip r:embed="rId4"/>
          <a:stretch>
            <a:fillRect/>
          </a:stretch>
        </p:blipFill>
        <p:spPr>
          <a:xfrm>
            <a:off x="0" y="5105860"/>
            <a:ext cx="12192000" cy="823425"/>
          </a:xfrm>
          <a:prstGeom prst="rect">
            <a:avLst/>
          </a:prstGeom>
        </p:spPr>
      </p:pic>
    </p:spTree>
    <p:extLst>
      <p:ext uri="{BB962C8B-B14F-4D97-AF65-F5344CB8AC3E}">
        <p14:creationId xmlns:p14="http://schemas.microsoft.com/office/powerpoint/2010/main" val="3512452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2192000" cy="6858000"/>
          </a:xfrm>
          <a:prstGeom prst="rect">
            <a:avLst/>
          </a:prstGeom>
        </p:spPr>
      </p:pic>
      <p:sp>
        <p:nvSpPr>
          <p:cNvPr id="4" name="TextBox 3"/>
          <p:cNvSpPr txBox="1"/>
          <p:nvPr/>
        </p:nvSpPr>
        <p:spPr>
          <a:xfrm>
            <a:off x="1931678" y="1366846"/>
            <a:ext cx="8436077" cy="4154984"/>
          </a:xfrm>
          <a:prstGeom prst="rect">
            <a:avLst/>
          </a:prstGeom>
          <a:noFill/>
        </p:spPr>
        <p:txBody>
          <a:bodyPr wrap="square" lIns="91440" tIns="45720" rIns="91440" bIns="45720" rtlCol="0" anchor="t">
            <a:spAutoFit/>
          </a:bodyPr>
          <a:lstStyle/>
          <a:p>
            <a:pPr algn="ctr"/>
            <a:r>
              <a:rPr lang="en-US" sz="8000" b="1">
                <a:solidFill>
                  <a:srgbClr val="C00000"/>
                </a:solidFill>
              </a:rPr>
              <a:t>Thank you!</a:t>
            </a:r>
          </a:p>
          <a:p>
            <a:pPr algn="ctr"/>
            <a:r>
              <a:rPr lang="en-US" sz="8000" b="1">
                <a:solidFill>
                  <a:srgbClr val="C00000"/>
                </a:solidFill>
              </a:rPr>
              <a:t>Questions? </a:t>
            </a:r>
            <a:endParaRPr lang="es-PR" sz="8000" b="1">
              <a:solidFill>
                <a:srgbClr val="C00000"/>
              </a:solidFill>
            </a:endParaRPr>
          </a:p>
          <a:p>
            <a:pPr algn="ctr"/>
            <a:endParaRPr lang="en-US" sz="6000" b="1">
              <a:solidFill>
                <a:srgbClr val="C00000"/>
              </a:solidFill>
              <a:cs typeface="Calibri"/>
            </a:endParaRPr>
          </a:p>
          <a:p>
            <a:pPr algn="ctr"/>
            <a:r>
              <a:rPr lang="en-US" sz="4400" b="1">
                <a:solidFill>
                  <a:srgbClr val="C00000"/>
                </a:solidFill>
                <a:cs typeface="Calibri"/>
              </a:rPr>
              <a:t>Test/Survey link on next slide</a:t>
            </a:r>
            <a:endParaRPr lang="en-US" sz="4400">
              <a:solidFill>
                <a:srgbClr val="C00000"/>
              </a:solidFill>
              <a:cs typeface="Calibri"/>
            </a:endParaRPr>
          </a:p>
        </p:txBody>
      </p:sp>
      <p:sp>
        <p:nvSpPr>
          <p:cNvPr id="5" name="TextBox 4">
            <a:extLst>
              <a:ext uri="{FF2B5EF4-FFF2-40B4-BE49-F238E27FC236}">
                <a16:creationId xmlns:a16="http://schemas.microsoft.com/office/drawing/2014/main" id="{26AC3B3E-828C-FE6E-1F78-500FB2578C8C}"/>
              </a:ext>
            </a:extLst>
          </p:cNvPr>
          <p:cNvSpPr txBox="1"/>
          <p:nvPr/>
        </p:nvSpPr>
        <p:spPr>
          <a:xfrm>
            <a:off x="641204" y="5537331"/>
            <a:ext cx="109018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00000"/>
                </a:solidFill>
              </a:rPr>
              <a:t>If you don’t complete the test, you were not present!</a:t>
            </a:r>
            <a:endParaRPr lang="en-US" sz="1600">
              <a:solidFill>
                <a:srgbClr val="C00000"/>
              </a:solidFill>
              <a:cs typeface="Calibri"/>
            </a:endParaRPr>
          </a:p>
        </p:txBody>
      </p:sp>
    </p:spTree>
    <p:extLst>
      <p:ext uri="{BB962C8B-B14F-4D97-AF65-F5344CB8AC3E}">
        <p14:creationId xmlns:p14="http://schemas.microsoft.com/office/powerpoint/2010/main" val="244606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0"/>
            <a:ext cx="10864645" cy="133731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Phases of Treatment</a:t>
            </a:r>
          </a:p>
        </p:txBody>
      </p:sp>
      <p:pic>
        <p:nvPicPr>
          <p:cNvPr id="6" name="Picture 5">
            <a:extLst>
              <a:ext uri="{FF2B5EF4-FFF2-40B4-BE49-F238E27FC236}">
                <a16:creationId xmlns:a16="http://schemas.microsoft.com/office/drawing/2014/main" id="{B6D7799F-30F4-6414-AED9-8AC433033C00}"/>
              </a:ext>
            </a:extLst>
          </p:cNvPr>
          <p:cNvPicPr>
            <a:picLocks noChangeAspect="1"/>
          </p:cNvPicPr>
          <p:nvPr/>
        </p:nvPicPr>
        <p:blipFill>
          <a:blip r:embed="rId3"/>
          <a:stretch>
            <a:fillRect/>
          </a:stretch>
        </p:blipFill>
        <p:spPr>
          <a:xfrm>
            <a:off x="1461477" y="1160991"/>
            <a:ext cx="9542584" cy="4985406"/>
          </a:xfrm>
          <a:prstGeom prst="rect">
            <a:avLst/>
          </a:prstGeom>
        </p:spPr>
      </p:pic>
    </p:spTree>
    <p:extLst>
      <p:ext uri="{BB962C8B-B14F-4D97-AF65-F5344CB8AC3E}">
        <p14:creationId xmlns:p14="http://schemas.microsoft.com/office/powerpoint/2010/main" val="147665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677DDC06-1BEE-394E-BE77-D0233A8097B4}"/>
              </a:ext>
            </a:extLst>
          </p:cNvPr>
          <p:cNvSpPr>
            <a:spLocks noGrp="1"/>
          </p:cNvSpPr>
          <p:nvPr/>
        </p:nvSpPr>
        <p:spPr>
          <a:xfrm>
            <a:off x="663677" y="0"/>
            <a:ext cx="10864645" cy="112474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Patient Progress</a:t>
            </a:r>
          </a:p>
        </p:txBody>
      </p:sp>
      <p:sp>
        <p:nvSpPr>
          <p:cNvPr id="6" name="TextBox 1"/>
          <p:cNvSpPr txBox="1"/>
          <p:nvPr/>
        </p:nvSpPr>
        <p:spPr>
          <a:xfrm>
            <a:off x="548336" y="1122218"/>
            <a:ext cx="10864644"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C00000"/>
                </a:solidFill>
                <a:latin typeface="Calibri"/>
                <a:ea typeface="Calibri"/>
                <a:cs typeface="Calibri"/>
              </a:rPr>
              <a:t>What frameworks do we use to understand patients’ progress to recovery?</a:t>
            </a:r>
            <a:r>
              <a:rPr lang="en-US" sz="2400" dirty="0">
                <a:solidFill>
                  <a:srgbClr val="000000"/>
                </a:solidFill>
                <a:latin typeface="Calibri"/>
                <a:ea typeface="Calibri"/>
                <a:cs typeface="Calibri"/>
              </a:rPr>
              <a:t> </a:t>
            </a:r>
            <a:endParaRPr lang="en-US" dirty="0">
              <a:solidFill>
                <a:srgbClr val="000000"/>
              </a:solidFill>
              <a:latin typeface="Calibri"/>
              <a:ea typeface="Calibri"/>
              <a:cs typeface="Calibri"/>
            </a:endParaRPr>
          </a:p>
          <a:p>
            <a:endParaRPr lang="en-US" sz="2400" dirty="0">
              <a:solidFill>
                <a:srgbClr val="000000"/>
              </a:solidFill>
              <a:latin typeface="Calibri"/>
              <a:ea typeface="Calibri"/>
              <a:cs typeface="Calibri"/>
            </a:endParaRP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Status of change</a:t>
            </a:r>
            <a:endParaRPr lang="en-US" sz="2400"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Is the patient moving through the status of change?</a:t>
            </a:r>
            <a:endParaRPr lang="en-US"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Use motivational interviewing and other evidence-based strategies to support</a:t>
            </a:r>
          </a:p>
          <a:p>
            <a:r>
              <a:rPr lang="en-US" sz="2400" dirty="0">
                <a:solidFill>
                  <a:srgbClr val="000000"/>
                </a:solidFill>
                <a:latin typeface="Calibri"/>
                <a:ea typeface="Calibri"/>
                <a:cs typeface="Calibri"/>
              </a:rPr>
              <a:t>• </a:t>
            </a:r>
            <a:r>
              <a:rPr lang="en-US" sz="2400" b="1" dirty="0">
                <a:solidFill>
                  <a:srgbClr val="000000"/>
                </a:solidFill>
                <a:latin typeface="Calibri"/>
                <a:ea typeface="Calibri"/>
                <a:cs typeface="Calibri"/>
              </a:rPr>
              <a:t>Risk &amp; Resiliency</a:t>
            </a:r>
            <a:endParaRPr lang="en-US" dirty="0">
              <a:solidFill>
                <a:srgbClr val="000000"/>
              </a:solidFill>
              <a:latin typeface="Calibri"/>
              <a:ea typeface="Calibri"/>
              <a:cs typeface="Calibri"/>
            </a:endParaRPr>
          </a:p>
          <a:p>
            <a:pPr marL="800100" lvl="1" indent="-342900">
              <a:buFont typeface="Wingdings"/>
              <a:buChar char="Ø"/>
            </a:pPr>
            <a:r>
              <a:rPr lang="en-US" sz="2400" dirty="0">
                <a:solidFill>
                  <a:srgbClr val="000000"/>
                </a:solidFill>
                <a:latin typeface="Calibri"/>
                <a:ea typeface="Calibri"/>
                <a:cs typeface="Calibri"/>
              </a:rPr>
              <a:t>Is patient's level of risk reducing, and is patient's resiliency (through internal strengths &amp; external resources) increasing? </a:t>
            </a:r>
          </a:p>
          <a:p>
            <a:pPr marL="800100" lvl="1" indent="-342900">
              <a:buFont typeface="Wingdings"/>
              <a:buChar char="Ø"/>
            </a:pPr>
            <a:r>
              <a:rPr lang="en-US" sz="2400" dirty="0">
                <a:solidFill>
                  <a:srgbClr val="000000"/>
                </a:solidFill>
                <a:latin typeface="Calibri"/>
                <a:ea typeface="Calibri"/>
                <a:cs typeface="Calibri"/>
              </a:rPr>
              <a:t>Use case management, skill building, substance use counseling, and many</a:t>
            </a:r>
          </a:p>
          <a:p>
            <a:pPr lvl="1"/>
            <a:r>
              <a:rPr lang="en-US" sz="2400" dirty="0">
                <a:latin typeface="Calibri"/>
                <a:ea typeface="Calibri"/>
                <a:cs typeface="Calibri"/>
              </a:rPr>
              <a:t>     Other evidence-based strategies to support</a:t>
            </a:r>
          </a:p>
        </p:txBody>
      </p:sp>
    </p:spTree>
    <p:extLst>
      <p:ext uri="{BB962C8B-B14F-4D97-AF65-F5344CB8AC3E}">
        <p14:creationId xmlns:p14="http://schemas.microsoft.com/office/powerpoint/2010/main" val="264442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s-PR"/>
          </a:p>
        </p:txBody>
      </p:sp>
      <p:pic>
        <p:nvPicPr>
          <p:cNvPr id="3" name="Picture 2"/>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77DDC06-1BEE-394E-BE77-D0233A8097B4}"/>
              </a:ext>
            </a:extLst>
          </p:cNvPr>
          <p:cNvSpPr>
            <a:spLocks noGrp="1"/>
          </p:cNvSpPr>
          <p:nvPr/>
        </p:nvSpPr>
        <p:spPr>
          <a:xfrm>
            <a:off x="663677" y="0"/>
            <a:ext cx="10864645" cy="133731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a:solidFill>
                  <a:srgbClr val="640D0D"/>
                </a:solidFill>
                <a:latin typeface="Calibri"/>
                <a:ea typeface="Cambria"/>
                <a:cs typeface="Verdana"/>
              </a:rPr>
              <a:t>Stages of Change</a:t>
            </a:r>
          </a:p>
        </p:txBody>
      </p:sp>
      <p:pic>
        <p:nvPicPr>
          <p:cNvPr id="5" name="Picture 4" descr="A diagram of stages of change&#10;&#10;Description automatically generated">
            <a:extLst>
              <a:ext uri="{FF2B5EF4-FFF2-40B4-BE49-F238E27FC236}">
                <a16:creationId xmlns:a16="http://schemas.microsoft.com/office/drawing/2014/main" id="{E2B3B03E-9CAB-6366-0CF1-EFC03C8853B5}"/>
              </a:ext>
            </a:extLst>
          </p:cNvPr>
          <p:cNvPicPr>
            <a:picLocks noChangeAspect="1"/>
          </p:cNvPicPr>
          <p:nvPr/>
        </p:nvPicPr>
        <p:blipFill>
          <a:blip r:embed="rId3"/>
          <a:stretch>
            <a:fillRect/>
          </a:stretch>
        </p:blipFill>
        <p:spPr>
          <a:xfrm>
            <a:off x="3475075" y="1287108"/>
            <a:ext cx="5374758" cy="4744528"/>
          </a:xfrm>
          <a:prstGeom prst="rect">
            <a:avLst/>
          </a:prstGeom>
        </p:spPr>
      </p:pic>
    </p:spTree>
    <p:extLst>
      <p:ext uri="{BB962C8B-B14F-4D97-AF65-F5344CB8AC3E}">
        <p14:creationId xmlns:p14="http://schemas.microsoft.com/office/powerpoint/2010/main" val="58429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1549175695940AC0F5BE9AFD29325" ma:contentTypeVersion="17" ma:contentTypeDescription="Create a new document." ma:contentTypeScope="" ma:versionID="eed7d8c1ed1cd4f5f4bde1056076c1c2">
  <xsd:schema xmlns:xsd="http://www.w3.org/2001/XMLSchema" xmlns:xs="http://www.w3.org/2001/XMLSchema" xmlns:p="http://schemas.microsoft.com/office/2006/metadata/properties" xmlns:ns1="http://schemas.microsoft.com/sharepoint/v3" xmlns:ns2="abc2a0ed-61a0-4808-bf0b-ca5de5957c9c" xmlns:ns3="f8712fc4-89df-48a2-8509-1cf430162479" targetNamespace="http://schemas.microsoft.com/office/2006/metadata/properties" ma:root="true" ma:fieldsID="b1fd44c5b13ea914cb158979f5a08c0b" ns1:_="" ns2:_="" ns3:_="">
    <xsd:import namespace="http://schemas.microsoft.com/sharepoint/v3"/>
    <xsd:import namespace="abc2a0ed-61a0-4808-bf0b-ca5de5957c9c"/>
    <xsd:import namespace="f8712fc4-89df-48a2-8509-1cf43016247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SearchProperties" minOccurs="0"/>
                <xsd:element ref="ns3:MediaServiceObjectDetectorVersions" minOccurs="0"/>
                <xsd:element ref="ns2:SharedWithUsers"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2a0ed-61a0-4808-bf0b-ca5de5957c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2929aed-858a-4e29-b5f5-53c3b14a3090}" ma:internalName="TaxCatchAll" ma:showField="CatchAllData" ma:web="abc2a0ed-61a0-4808-bf0b-ca5de5957c9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712fc4-89df-48a2-8509-1cf4301624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aa502c8-1a8b-4197-bce0-c37a0070db81"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abc2a0ed-61a0-4808-bf0b-ca5de5957c9c" xsi:nil="true"/>
    <lcf76f155ced4ddcb4097134ff3c332f xmlns="f8712fc4-89df-48a2-8509-1cf43016247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_dlc_DocId xmlns="abc2a0ed-61a0-4808-bf0b-ca5de5957c9c">HC6CPATWD3SW-1213258932-622282</_dlc_DocId>
    <_dlc_DocIdUrl xmlns="abc2a0ed-61a0-4808-bf0b-ca5de5957c9c">
      <Url>https://casaesp.sharepoint.com/sites/Casa_Shared/_layouts/15/DocIdRedir.aspx?ID=HC6CPATWD3SW-1213258932-622282</Url>
      <Description>HC6CPATWD3SW-1213258932-622282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5C939-CAFF-4911-8E87-81B313916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bc2a0ed-61a0-4808-bf0b-ca5de5957c9c"/>
    <ds:schemaRef ds:uri="f8712fc4-89df-48a2-8509-1cf430162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80E87C-134B-4CFF-8B48-70D45D30701F}">
  <ds:schemaRefs>
    <ds:schemaRef ds:uri="http://schemas.microsoft.com/sharepoint/events"/>
  </ds:schemaRefs>
</ds:datastoreItem>
</file>

<file path=customXml/itemProps3.xml><?xml version="1.0" encoding="utf-8"?>
<ds:datastoreItem xmlns:ds="http://schemas.openxmlformats.org/officeDocument/2006/customXml" ds:itemID="{95301208-B65D-45B5-83B4-A4F36AE44565}">
  <ds:schemaRefs>
    <ds:schemaRef ds:uri="http://schemas.microsoft.com/office/2006/metadata/properties"/>
    <ds:schemaRef ds:uri="http://schemas.microsoft.com/office/infopath/2007/PartnerControls"/>
    <ds:schemaRef ds:uri="a7047f26-2bee-407c-ab85-83e12225fe83"/>
    <ds:schemaRef ds:uri="0085adc9-0ae5-4160-9032-4be2c6c2dee8"/>
    <ds:schemaRef ds:uri="abc2a0ed-61a0-4808-bf0b-ca5de5957c9c"/>
    <ds:schemaRef ds:uri="f8712fc4-89df-48a2-8509-1cf430162479"/>
    <ds:schemaRef ds:uri="http://schemas.microsoft.com/sharepoint/v3"/>
  </ds:schemaRefs>
</ds:datastoreItem>
</file>

<file path=customXml/itemProps4.xml><?xml version="1.0" encoding="utf-8"?>
<ds:datastoreItem xmlns:ds="http://schemas.openxmlformats.org/officeDocument/2006/customXml" ds:itemID="{67812D7A-1A81-4E22-9491-ACB954C6AC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4271</TotalTime>
  <Words>3029</Words>
  <Application>Microsoft Office PowerPoint</Application>
  <PresentationFormat>Widescreen</PresentationFormat>
  <Paragraphs>645</Paragraphs>
  <Slides>69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Arial,Sans-Serif</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Diliana DeJesus</dc:creator>
  <cp:lastModifiedBy>Holly G. Richardson</cp:lastModifiedBy>
  <cp:revision>585</cp:revision>
  <dcterms:created xsi:type="dcterms:W3CDTF">2021-06-14T15:14:43Z</dcterms:created>
  <dcterms:modified xsi:type="dcterms:W3CDTF">2023-12-13T18:00:18Z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0x0101003AA1549175695940AC0F5BE9AFD29325</vt:lpwstr>
  </property>
  <property fmtid="{D5CDD505-2E9C-101B-9397-08002B2CF9AE}" pid="3" name="MediaServiceImageTags">
    <vt:lpwstr/>
  </property>
  <property fmtid="{D5CDD505-2E9C-101B-9397-08002B2CF9AE}" pid="4" name="_dlc_DocIdItemGuid">
    <vt:lpwstr>d8c08b59-c2fb-44be-ad84-926d7c6abc20</vt:lpwstr>
  </property>
</Properties>
</file>