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4" r:id="rId23"/>
    <p:sldId id="285" r:id="rId24"/>
    <p:sldId id="286" r:id="rId25"/>
    <p:sldId id="282" r:id="rId26"/>
    <p:sldId id="283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0453" y="292100"/>
            <a:ext cx="2962909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4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4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4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4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8749" y="897726"/>
            <a:ext cx="2196754" cy="2320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83968"/>
            <a:ext cx="12191987" cy="245189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23157" y="4097709"/>
            <a:ext cx="0" cy="1233805"/>
          </a:xfrm>
          <a:custGeom>
            <a:avLst/>
            <a:gdLst/>
            <a:ahLst/>
            <a:cxnLst/>
            <a:rect l="l" t="t" r="r" b="b"/>
            <a:pathLst>
              <a:path h="1233804">
                <a:moveTo>
                  <a:pt x="0" y="1233581"/>
                </a:moveTo>
                <a:lnTo>
                  <a:pt x="0" y="0"/>
                </a:lnTo>
              </a:path>
            </a:pathLst>
          </a:custGeom>
          <a:ln w="21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75025" y="4329769"/>
            <a:ext cx="0" cy="1002030"/>
          </a:xfrm>
          <a:custGeom>
            <a:avLst/>
            <a:gdLst/>
            <a:ahLst/>
            <a:cxnLst/>
            <a:rect l="l" t="t" r="r" b="b"/>
            <a:pathLst>
              <a:path h="1002029">
                <a:moveTo>
                  <a:pt x="0" y="1001521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10953" y="3746566"/>
            <a:ext cx="7566659" cy="0"/>
          </a:xfrm>
          <a:custGeom>
            <a:avLst/>
            <a:gdLst/>
            <a:ahLst/>
            <a:cxnLst/>
            <a:rect l="l" t="t" r="r" b="b"/>
            <a:pathLst>
              <a:path w="7566659">
                <a:moveTo>
                  <a:pt x="0" y="0"/>
                </a:moveTo>
                <a:lnTo>
                  <a:pt x="756659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15180" y="1124742"/>
            <a:ext cx="6350" cy="139065"/>
          </a:xfrm>
          <a:custGeom>
            <a:avLst/>
            <a:gdLst/>
            <a:ahLst/>
            <a:cxnLst/>
            <a:rect l="l" t="t" r="r" b="b"/>
            <a:pathLst>
              <a:path w="6350" h="139065">
                <a:moveTo>
                  <a:pt x="6102" y="138855"/>
                </a:moveTo>
                <a:lnTo>
                  <a:pt x="0" y="138855"/>
                </a:lnTo>
                <a:lnTo>
                  <a:pt x="0" y="0"/>
                </a:lnTo>
                <a:lnTo>
                  <a:pt x="6102" y="0"/>
                </a:lnTo>
                <a:lnTo>
                  <a:pt x="6102" y="138855"/>
                </a:lnTo>
                <a:close/>
              </a:path>
            </a:pathLst>
          </a:custGeom>
          <a:solidFill>
            <a:srgbClr val="C8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840697" y="228397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53" y="0"/>
                </a:lnTo>
              </a:path>
            </a:pathLst>
          </a:custGeom>
          <a:ln w="12722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847791" y="270229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53" y="0"/>
                </a:lnTo>
              </a:path>
            </a:pathLst>
          </a:custGeom>
          <a:ln w="12722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050966" y="3176717"/>
            <a:ext cx="3338195" cy="0"/>
          </a:xfrm>
          <a:custGeom>
            <a:avLst/>
            <a:gdLst/>
            <a:ahLst/>
            <a:cxnLst/>
            <a:rect l="l" t="t" r="r" b="b"/>
            <a:pathLst>
              <a:path w="3338195">
                <a:moveTo>
                  <a:pt x="0" y="0"/>
                </a:moveTo>
                <a:lnTo>
                  <a:pt x="3338036" y="0"/>
                </a:lnTo>
              </a:path>
            </a:pathLst>
          </a:custGeom>
          <a:ln w="8949">
            <a:solidFill>
              <a:srgbClr val="6D6D6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571442" y="3445848"/>
            <a:ext cx="271145" cy="130175"/>
          </a:xfrm>
          <a:custGeom>
            <a:avLst/>
            <a:gdLst/>
            <a:ahLst/>
            <a:cxnLst/>
            <a:rect l="l" t="t" r="r" b="b"/>
            <a:pathLst>
              <a:path w="271145" h="130175">
                <a:moveTo>
                  <a:pt x="270843" y="130176"/>
                </a:moveTo>
                <a:lnTo>
                  <a:pt x="0" y="130176"/>
                </a:lnTo>
                <a:lnTo>
                  <a:pt x="0" y="0"/>
                </a:lnTo>
                <a:lnTo>
                  <a:pt x="270843" y="0"/>
                </a:lnTo>
                <a:lnTo>
                  <a:pt x="270843" y="130176"/>
                </a:lnTo>
                <a:close/>
              </a:path>
            </a:pathLst>
          </a:custGeom>
          <a:solidFill>
            <a:srgbClr val="468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66154" y="3445848"/>
            <a:ext cx="366395" cy="130175"/>
          </a:xfrm>
          <a:custGeom>
            <a:avLst/>
            <a:gdLst/>
            <a:ahLst/>
            <a:cxnLst/>
            <a:rect l="l" t="t" r="r" b="b"/>
            <a:pathLst>
              <a:path w="366395" h="130175">
                <a:moveTo>
                  <a:pt x="366125" y="130176"/>
                </a:moveTo>
                <a:lnTo>
                  <a:pt x="0" y="130176"/>
                </a:lnTo>
                <a:lnTo>
                  <a:pt x="0" y="0"/>
                </a:lnTo>
                <a:lnTo>
                  <a:pt x="366125" y="0"/>
                </a:lnTo>
                <a:lnTo>
                  <a:pt x="366125" y="130176"/>
                </a:lnTo>
                <a:close/>
              </a:path>
            </a:pathLst>
          </a:custGeom>
          <a:solidFill>
            <a:srgbClr val="64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274866" y="3445848"/>
            <a:ext cx="46355" cy="130175"/>
          </a:xfrm>
          <a:custGeom>
            <a:avLst/>
            <a:gdLst/>
            <a:ahLst/>
            <a:cxnLst/>
            <a:rect l="l" t="t" r="r" b="b"/>
            <a:pathLst>
              <a:path w="46354" h="130175">
                <a:moveTo>
                  <a:pt x="45765" y="130176"/>
                </a:moveTo>
                <a:lnTo>
                  <a:pt x="0" y="130176"/>
                </a:lnTo>
                <a:lnTo>
                  <a:pt x="0" y="0"/>
                </a:lnTo>
                <a:lnTo>
                  <a:pt x="45765" y="0"/>
                </a:lnTo>
                <a:lnTo>
                  <a:pt x="45765" y="130176"/>
                </a:lnTo>
                <a:close/>
              </a:path>
            </a:pathLst>
          </a:custGeom>
          <a:solidFill>
            <a:srgbClr val="468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685297" y="3814805"/>
            <a:ext cx="449580" cy="139065"/>
          </a:xfrm>
          <a:custGeom>
            <a:avLst/>
            <a:gdLst/>
            <a:ahLst/>
            <a:cxnLst/>
            <a:rect l="l" t="t" r="r" b="b"/>
            <a:pathLst>
              <a:path w="449580" h="139064">
                <a:moveTo>
                  <a:pt x="449563" y="138855"/>
                </a:moveTo>
                <a:lnTo>
                  <a:pt x="0" y="138855"/>
                </a:lnTo>
                <a:lnTo>
                  <a:pt x="0" y="0"/>
                </a:lnTo>
                <a:lnTo>
                  <a:pt x="449563" y="0"/>
                </a:lnTo>
                <a:lnTo>
                  <a:pt x="449563" y="138855"/>
                </a:lnTo>
                <a:close/>
              </a:path>
            </a:pathLst>
          </a:custGeom>
          <a:solidFill>
            <a:srgbClr val="468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9497" y="346963"/>
            <a:ext cx="913300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40D0D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7189" y="1543811"/>
            <a:ext cx="8230870" cy="255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63060" y="902715"/>
            <a:ext cx="2353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640D0D"/>
                </a:solidFill>
                <a:latin typeface="Cambria"/>
                <a:cs typeface="Cambria"/>
              </a:rPr>
              <a:t>Discharge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1140" y="2553715"/>
            <a:ext cx="35833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40D0D"/>
                </a:solidFill>
                <a:latin typeface="Corbel"/>
                <a:cs typeface="Corbel"/>
              </a:rPr>
              <a:t>Facilitators:</a:t>
            </a:r>
            <a:r>
              <a:rPr sz="1800" spc="-50" dirty="0">
                <a:solidFill>
                  <a:srgbClr val="640D0D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640D0D"/>
                </a:solidFill>
                <a:latin typeface="Corbel"/>
                <a:cs typeface="Corbel"/>
              </a:rPr>
              <a:t>Jany</a:t>
            </a:r>
            <a:r>
              <a:rPr sz="1800" spc="-20" dirty="0">
                <a:solidFill>
                  <a:srgbClr val="640D0D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640D0D"/>
                </a:solidFill>
                <a:latin typeface="Corbel"/>
                <a:cs typeface="Corbel"/>
              </a:rPr>
              <a:t>Keat</a:t>
            </a:r>
            <a:r>
              <a:rPr sz="1800" spc="-15" dirty="0">
                <a:solidFill>
                  <a:srgbClr val="640D0D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640D0D"/>
                </a:solidFill>
                <a:latin typeface="Corbel"/>
                <a:cs typeface="Corbel"/>
              </a:rPr>
              <a:t>&amp;</a:t>
            </a:r>
            <a:r>
              <a:rPr sz="1800" spc="-60" dirty="0">
                <a:solidFill>
                  <a:srgbClr val="640D0D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640D0D"/>
                </a:solidFill>
                <a:latin typeface="Corbel"/>
                <a:cs typeface="Corbel"/>
              </a:rPr>
              <a:t>Jessica</a:t>
            </a:r>
            <a:r>
              <a:rPr sz="1800" spc="-10" dirty="0">
                <a:solidFill>
                  <a:srgbClr val="640D0D"/>
                </a:solidFill>
                <a:latin typeface="Corbel"/>
                <a:cs typeface="Corbel"/>
              </a:rPr>
              <a:t> Evans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1.</a:t>
            </a:r>
            <a:r>
              <a:rPr sz="6000" spc="-190" dirty="0"/>
              <a:t> </a:t>
            </a:r>
            <a:r>
              <a:rPr sz="6000" dirty="0"/>
              <a:t>Update</a:t>
            </a:r>
            <a:r>
              <a:rPr sz="6000" spc="-180" dirty="0"/>
              <a:t> </a:t>
            </a:r>
            <a:r>
              <a:rPr sz="6000" spc="-20" dirty="0"/>
              <a:t>Aftercare</a:t>
            </a:r>
            <a:r>
              <a:rPr sz="6000" spc="-180" dirty="0"/>
              <a:t> </a:t>
            </a:r>
            <a:r>
              <a:rPr sz="6000" spc="-20" dirty="0"/>
              <a:t>Plan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691204" y="1938020"/>
            <a:ext cx="7753984" cy="25323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Each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tab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covers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different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domain: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Substance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Use, </a:t>
            </a:r>
            <a:r>
              <a:rPr sz="2400" spc="-10" dirty="0">
                <a:latin typeface="Cambria"/>
                <a:cs typeface="Cambria"/>
              </a:rPr>
              <a:t>Psychological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Health,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Physical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Health,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Basic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Needs,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Legal, </a:t>
            </a:r>
            <a:r>
              <a:rPr sz="2400" dirty="0">
                <a:latin typeface="Cambria"/>
                <a:cs typeface="Cambria"/>
              </a:rPr>
              <a:t>Occupational,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Social,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Daily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Living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Related</a:t>
            </a:r>
            <a:endParaRPr sz="240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spcBef>
                <a:spcPts val="1210"/>
              </a:spcBef>
              <a:buFont typeface="Arial"/>
              <a:buChar char="►"/>
              <a:tabLst>
                <a:tab pos="812165" algn="l"/>
              </a:tabLst>
            </a:pPr>
            <a:r>
              <a:rPr sz="2200" dirty="0">
                <a:latin typeface="Cambria"/>
                <a:cs typeface="Cambria"/>
              </a:rPr>
              <a:t>Patient’s</a:t>
            </a:r>
            <a:r>
              <a:rPr sz="2200" spc="-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plan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for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staying</a:t>
            </a:r>
            <a:r>
              <a:rPr sz="2200" spc="-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safe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and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well</a:t>
            </a:r>
            <a:endParaRPr sz="220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spcBef>
                <a:spcPts val="960"/>
              </a:spcBef>
              <a:buFont typeface="Arial"/>
              <a:buChar char="►"/>
              <a:tabLst>
                <a:tab pos="812165" algn="l"/>
              </a:tabLst>
            </a:pPr>
            <a:r>
              <a:rPr sz="2200" dirty="0">
                <a:latin typeface="Cambria"/>
                <a:cs typeface="Cambria"/>
              </a:rPr>
              <a:t>Key</a:t>
            </a:r>
            <a:r>
              <a:rPr sz="2200" spc="-10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contacts</a:t>
            </a:r>
            <a:endParaRPr sz="220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spcBef>
                <a:spcPts val="960"/>
              </a:spcBef>
              <a:buFont typeface="Arial"/>
              <a:buChar char="►"/>
              <a:tabLst>
                <a:tab pos="812165" algn="l"/>
              </a:tabLst>
            </a:pPr>
            <a:r>
              <a:rPr sz="2200" dirty="0">
                <a:latin typeface="Cambria"/>
                <a:cs typeface="Cambria"/>
              </a:rPr>
              <a:t>Enter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or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review</a:t>
            </a:r>
            <a:r>
              <a:rPr sz="2200" spc="-8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external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referrals</a:t>
            </a:r>
            <a:r>
              <a:rPr sz="2200" spc="-65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made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Aftercare</a:t>
            </a:r>
            <a:r>
              <a:rPr spc="-220" dirty="0"/>
              <a:t> </a:t>
            </a:r>
            <a:r>
              <a:rPr spc="-20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365980"/>
            <a:ext cx="4591685" cy="1546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lang="en-US" sz="2000" dirty="0">
                <a:latin typeface="Cambria"/>
                <a:cs typeface="Cambria"/>
              </a:rPr>
              <a:t>1. </a:t>
            </a:r>
            <a:r>
              <a:rPr sz="2000" dirty="0">
                <a:latin typeface="Cambria"/>
                <a:cs typeface="Cambria"/>
              </a:rPr>
              <a:t>Click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“Select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Client”</a:t>
            </a:r>
            <a:endParaRPr sz="2000" dirty="0">
              <a:latin typeface="Cambria"/>
              <a:cs typeface="Cambria"/>
            </a:endParaRPr>
          </a:p>
          <a:p>
            <a:pPr marL="812800" marR="1391285" lvl="1" indent="-342900">
              <a:lnSpc>
                <a:spcPts val="2110"/>
              </a:lnSpc>
              <a:spcBef>
                <a:spcPts val="215"/>
              </a:spcBef>
              <a:buAutoNum type="alphaLcParenR"/>
              <a:tabLst>
                <a:tab pos="812800" algn="l"/>
              </a:tabLst>
            </a:pPr>
            <a:r>
              <a:rPr sz="1800" dirty="0">
                <a:latin typeface="Cambria"/>
                <a:cs typeface="Cambria"/>
              </a:rPr>
              <a:t>Search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and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select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correct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Client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chart</a:t>
            </a:r>
            <a:endParaRPr sz="1800" dirty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70"/>
              </a:spcBef>
            </a:pPr>
            <a:r>
              <a:rPr lang="en-US" sz="2000" dirty="0">
                <a:latin typeface="Cambria"/>
                <a:cs typeface="Cambria"/>
              </a:rPr>
              <a:t>2. Navigate To: </a:t>
            </a:r>
          </a:p>
          <a:p>
            <a:pPr lvl="1">
              <a:lnSpc>
                <a:spcPct val="100000"/>
              </a:lnSpc>
              <a:spcBef>
                <a:spcPts val="270"/>
              </a:spcBef>
            </a:pPr>
            <a:endParaRPr sz="1800" dirty="0">
              <a:latin typeface="Cambria"/>
              <a:cs typeface="Cambri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279D92-A57D-D4C3-F517-0CF530B9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0"/>
            <a:ext cx="8376503" cy="25908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79A67D2-82D3-41EB-2F09-8ED33575E12C}"/>
              </a:ext>
            </a:extLst>
          </p:cNvPr>
          <p:cNvSpPr/>
          <p:nvPr/>
        </p:nvSpPr>
        <p:spPr>
          <a:xfrm>
            <a:off x="685800" y="2646227"/>
            <a:ext cx="6858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Aftercare</a:t>
            </a:r>
            <a:r>
              <a:rPr spc="-220" dirty="0"/>
              <a:t> </a:t>
            </a:r>
            <a:r>
              <a:rPr spc="-20" dirty="0"/>
              <a:t>Plan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</a:tabLst>
            </a:pPr>
            <a:r>
              <a:rPr spc="-55" dirty="0"/>
              <a:t>You </a:t>
            </a:r>
            <a:r>
              <a:rPr dirty="0"/>
              <a:t>may</a:t>
            </a:r>
            <a:r>
              <a:rPr spc="-60" dirty="0"/>
              <a:t> </a:t>
            </a:r>
            <a:r>
              <a:rPr dirty="0"/>
              <a:t>see</a:t>
            </a:r>
            <a:r>
              <a:rPr spc="-60" dirty="0"/>
              <a:t> </a:t>
            </a:r>
            <a:r>
              <a:rPr dirty="0"/>
              <a:t>multiple</a:t>
            </a:r>
            <a:r>
              <a:rPr spc="-60" dirty="0"/>
              <a:t> </a:t>
            </a:r>
            <a:r>
              <a:rPr spc="-10" dirty="0"/>
              <a:t>Programs</a:t>
            </a:r>
            <a:r>
              <a:rPr spc="-65" dirty="0"/>
              <a:t> </a:t>
            </a:r>
            <a:r>
              <a:rPr spc="-10" dirty="0"/>
              <a:t>listed</a:t>
            </a:r>
            <a:r>
              <a:rPr b="0" spc="-10" dirty="0">
                <a:latin typeface="Cambria"/>
                <a:cs typeface="Cambria"/>
              </a:rPr>
              <a:t>.</a:t>
            </a:r>
          </a:p>
          <a:p>
            <a:pPr>
              <a:lnSpc>
                <a:spcPct val="100000"/>
              </a:lnSpc>
              <a:spcBef>
                <a:spcPts val="155"/>
              </a:spcBef>
              <a:buFont typeface="Cambria"/>
              <a:buAutoNum type="arabicPeriod"/>
            </a:pPr>
            <a:endParaRPr b="0" spc="-10" dirty="0">
              <a:latin typeface="Cambria"/>
              <a:cs typeface="Cambria"/>
            </a:endParaRPr>
          </a:p>
          <a:p>
            <a:pPr marL="814069" lvl="1" indent="-34417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14069" algn="l"/>
              </a:tabLst>
            </a:pPr>
            <a:r>
              <a:rPr sz="1800" dirty="0">
                <a:latin typeface="Cambria"/>
                <a:cs typeface="Cambria"/>
              </a:rPr>
              <a:t>These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are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all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Programs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that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this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patient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has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been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enrolled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(in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Evolv)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35"/>
              </a:spcBef>
              <a:buFont typeface="Cambria"/>
              <a:buAutoNum type="alphaLcParenR"/>
            </a:pPr>
            <a:endParaRPr sz="1800">
              <a:latin typeface="Cambria"/>
              <a:cs typeface="Cambria"/>
            </a:endParaRPr>
          </a:p>
          <a:p>
            <a:pPr marL="814705" marR="5080" lvl="1" indent="-344805">
              <a:lnSpc>
                <a:spcPts val="2110"/>
              </a:lnSpc>
              <a:buAutoNum type="alphaLcParenR"/>
              <a:tabLst>
                <a:tab pos="814705" algn="l"/>
              </a:tabLst>
            </a:pPr>
            <a:r>
              <a:rPr sz="1800" dirty="0">
                <a:latin typeface="Cambria"/>
                <a:cs typeface="Cambria"/>
              </a:rPr>
              <a:t>Some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programs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this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list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will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have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start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and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end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dates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(patient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no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longer </a:t>
            </a:r>
            <a:r>
              <a:rPr sz="1800" dirty="0">
                <a:latin typeface="Cambria"/>
                <a:cs typeface="Cambria"/>
              </a:rPr>
              <a:t>enrolled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that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program)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90"/>
              </a:spcBef>
              <a:buFont typeface="Cambria"/>
              <a:buAutoNum type="alphaLcParenR"/>
            </a:pPr>
            <a:endParaRPr sz="1800">
              <a:latin typeface="Cambria"/>
              <a:cs typeface="Cambria"/>
            </a:endParaRPr>
          </a:p>
          <a:p>
            <a:pPr marL="814705" marR="300355" lvl="1" indent="-344805">
              <a:lnSpc>
                <a:spcPts val="2090"/>
              </a:lnSpc>
              <a:buAutoNum type="alphaLcParenR"/>
              <a:tabLst>
                <a:tab pos="814705" algn="l"/>
              </a:tabLst>
            </a:pPr>
            <a:r>
              <a:rPr sz="1800" dirty="0">
                <a:latin typeface="Cambria"/>
                <a:cs typeface="Cambria"/>
              </a:rPr>
              <a:t>Some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this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list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will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only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have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start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date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(patient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currently </a:t>
            </a:r>
            <a:r>
              <a:rPr sz="1800" dirty="0">
                <a:latin typeface="Cambria"/>
                <a:cs typeface="Cambria"/>
              </a:rPr>
              <a:t>enrolled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those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programs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12C78-A9A8-7F21-6112-C6AF11F4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73861"/>
            <a:ext cx="8458200" cy="17109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Aftercare</a:t>
            </a:r>
            <a:r>
              <a:rPr spc="-220" dirty="0"/>
              <a:t> </a:t>
            </a:r>
            <a:r>
              <a:rPr spc="-20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412683"/>
            <a:ext cx="87528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</a:tabLst>
            </a:pPr>
            <a:r>
              <a:rPr sz="2000" b="1" dirty="0">
                <a:latin typeface="Cambria"/>
                <a:cs typeface="Cambria"/>
              </a:rPr>
              <a:t>Locate</a:t>
            </a:r>
            <a:r>
              <a:rPr sz="2000" b="1" spc="-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YOUR</a:t>
            </a:r>
            <a:r>
              <a:rPr sz="2000" b="1" spc="-8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program</a:t>
            </a:r>
            <a:endParaRPr sz="2000" dirty="0">
              <a:latin typeface="Cambria"/>
              <a:cs typeface="Cambria"/>
            </a:endParaRPr>
          </a:p>
          <a:p>
            <a:pPr marL="806450" lvl="1" indent="-336550">
              <a:lnSpc>
                <a:spcPct val="100000"/>
              </a:lnSpc>
              <a:buAutoNum type="alphaLcParenR"/>
              <a:tabLst>
                <a:tab pos="806450" algn="l"/>
              </a:tabLst>
            </a:pPr>
            <a:r>
              <a:rPr sz="2000" dirty="0">
                <a:latin typeface="Cambria"/>
                <a:cs typeface="Cambria"/>
              </a:rPr>
              <a:t>Click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“</a:t>
            </a:r>
            <a:r>
              <a:rPr lang="en-US" sz="2000" dirty="0">
                <a:latin typeface="Cambria"/>
                <a:cs typeface="Cambria"/>
              </a:rPr>
              <a:t>ADD EVENT</a:t>
            </a:r>
            <a:r>
              <a:rPr sz="2000" dirty="0">
                <a:latin typeface="Cambria"/>
                <a:cs typeface="Cambria"/>
              </a:rPr>
              <a:t>”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button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associated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with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YOUR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program</a:t>
            </a:r>
            <a:endParaRPr sz="2000" dirty="0">
              <a:latin typeface="Cambria"/>
              <a:cs typeface="Cambria"/>
            </a:endParaRPr>
          </a:p>
          <a:p>
            <a:pPr marL="812800" lvl="1" indent="-342900">
              <a:lnSpc>
                <a:spcPct val="100000"/>
              </a:lnSpc>
              <a:buAutoNum type="alphaLcParenR"/>
              <a:tabLst>
                <a:tab pos="812800" algn="l"/>
              </a:tabLst>
            </a:pPr>
            <a:r>
              <a:rPr sz="2000" dirty="0">
                <a:latin typeface="Cambria"/>
                <a:cs typeface="Cambria"/>
              </a:rPr>
              <a:t>Select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lang="en-US" sz="2000" spc="-25" dirty="0">
                <a:latin typeface="Cambria"/>
                <a:cs typeface="Cambria"/>
              </a:rPr>
              <a:t>the most current version of the </a:t>
            </a:r>
            <a:r>
              <a:rPr sz="2000" spc="-35" dirty="0">
                <a:latin typeface="Cambria"/>
                <a:cs typeface="Cambria"/>
              </a:rPr>
              <a:t>“Aftercare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Plan”</a:t>
            </a:r>
            <a:r>
              <a:rPr lang="en-US" sz="2000" spc="-20" dirty="0">
                <a:latin typeface="Cambria"/>
                <a:cs typeface="Cambria"/>
              </a:rPr>
              <a:t> listed within the events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32886-1DFC-4BD7-589B-08C5FA2C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613"/>
            <a:ext cx="12192000" cy="201335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631682F-62C2-7DF0-863E-482E0BAEF277}"/>
              </a:ext>
            </a:extLst>
          </p:cNvPr>
          <p:cNvSpPr/>
          <p:nvPr/>
        </p:nvSpPr>
        <p:spPr>
          <a:xfrm>
            <a:off x="9220200" y="3900543"/>
            <a:ext cx="1905000" cy="363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Aftercare</a:t>
            </a:r>
            <a:r>
              <a:rPr spc="-220" dirty="0"/>
              <a:t> </a:t>
            </a:r>
            <a:r>
              <a:rPr spc="-20" dirty="0"/>
              <a:t>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F0617-81E8-DA41-26BF-CF8A62F51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80894"/>
            <a:ext cx="9829800" cy="33959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148" y="453644"/>
            <a:ext cx="10069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100" dirty="0"/>
              <a:t> </a:t>
            </a:r>
            <a:r>
              <a:rPr dirty="0"/>
              <a:t>Disenroll</a:t>
            </a:r>
            <a:r>
              <a:rPr spc="-105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BSAS</a:t>
            </a:r>
            <a:r>
              <a:rPr spc="-100" dirty="0"/>
              <a:t> </a:t>
            </a:r>
            <a:r>
              <a:rPr dirty="0"/>
              <a:t>Virtual</a:t>
            </a:r>
            <a:r>
              <a:rPr spc="-105" dirty="0"/>
              <a:t> </a:t>
            </a:r>
            <a:r>
              <a:rPr spc="-10" dirty="0"/>
              <a:t>Gateway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202" y="1193698"/>
            <a:ext cx="8713470" cy="4976362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294640" algn="l"/>
              </a:tabLst>
            </a:pPr>
            <a:r>
              <a:rPr sz="2400" dirty="0">
                <a:latin typeface="Cambria"/>
                <a:cs typeface="Cambria"/>
              </a:rPr>
              <a:t>BSAS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Residential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Disenrollment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Assessment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asks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for:</a:t>
            </a:r>
            <a:endParaRPr sz="24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spcBef>
                <a:spcPts val="1025"/>
              </a:spcBef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Disenrollment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reason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Discharge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plan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spc="-10" dirty="0">
                <a:latin typeface="Cambria"/>
                <a:cs typeface="Cambria"/>
              </a:rPr>
              <a:t>Referred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self-</a:t>
            </a:r>
            <a:r>
              <a:rPr sz="2000" spc="-20" dirty="0">
                <a:latin typeface="Cambria"/>
                <a:cs typeface="Cambria"/>
              </a:rPr>
              <a:t>help</a:t>
            </a:r>
            <a:endParaRPr sz="2000" dirty="0">
              <a:latin typeface="Cambria"/>
              <a:cs typeface="Cambria"/>
            </a:endParaRPr>
          </a:p>
          <a:p>
            <a:pPr marL="1268730" lvl="2" indent="-342265">
              <a:lnSpc>
                <a:spcPct val="100000"/>
              </a:lnSpc>
              <a:buFont typeface="Courier New"/>
              <a:buChar char="o"/>
              <a:tabLst>
                <a:tab pos="1268730" algn="l"/>
              </a:tabLst>
            </a:pPr>
            <a:r>
              <a:rPr sz="2000" dirty="0">
                <a:latin typeface="Cambria"/>
                <a:cs typeface="Cambria"/>
              </a:rPr>
              <a:t>Frequency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participation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self-</a:t>
            </a:r>
            <a:r>
              <a:rPr sz="2000" dirty="0">
                <a:latin typeface="Cambria"/>
                <a:cs typeface="Cambria"/>
              </a:rPr>
              <a:t>help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groups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past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30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days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Employment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status</a:t>
            </a:r>
            <a:endParaRPr sz="2000" dirty="0">
              <a:latin typeface="Cambria"/>
              <a:cs typeface="Cambria"/>
            </a:endParaRPr>
          </a:p>
          <a:p>
            <a:pPr marL="1268730" lvl="2" indent="-342265">
              <a:lnSpc>
                <a:spcPct val="100000"/>
              </a:lnSpc>
              <a:buFont typeface="Courier New"/>
              <a:buChar char="o"/>
              <a:tabLst>
                <a:tab pos="1268730" algn="l"/>
              </a:tabLst>
            </a:pPr>
            <a:r>
              <a:rPr sz="2000" dirty="0">
                <a:latin typeface="Cambria"/>
                <a:cs typeface="Cambria"/>
              </a:rPr>
              <a:t>Number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days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worked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past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30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days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Number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arrests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past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30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days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Living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arrangements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(with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special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questions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if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client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homeless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intake)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Substance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use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past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30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days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Nicotine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use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past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30</a:t>
            </a:r>
            <a:r>
              <a:rPr sz="2000" spc="-20" dirty="0">
                <a:latin typeface="Cambria"/>
                <a:cs typeface="Cambria"/>
              </a:rPr>
              <a:t> days</a:t>
            </a:r>
            <a:endParaRPr sz="2000" dirty="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sz="2000" dirty="0">
                <a:latin typeface="Cambria"/>
                <a:cs typeface="Cambria"/>
              </a:rPr>
              <a:t>Repeat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Patient</a:t>
            </a:r>
            <a:r>
              <a:rPr sz="20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Placement</a:t>
            </a:r>
            <a:r>
              <a:rPr sz="20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Criteria</a:t>
            </a:r>
            <a:endParaRPr lang="en-US" sz="2000" b="1" spc="-1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endParaRPr lang="en-US" sz="2000" b="1" spc="-1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►"/>
              <a:tabLst>
                <a:tab pos="812165" algn="l"/>
              </a:tabLst>
            </a:pPr>
            <a:r>
              <a:rPr lang="en-US" sz="2000" b="1" spc="-10" dirty="0">
                <a:solidFill>
                  <a:srgbClr val="C00000"/>
                </a:solidFill>
                <a:latin typeface="Cambria"/>
                <a:cs typeface="Cambria"/>
              </a:rPr>
              <a:t>BSAS Disenrollment forms are now available in Evolv. Complete the Evolv form &amp; the Virtual Gateway form.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3.</a:t>
            </a:r>
            <a:r>
              <a:rPr sz="5400" spc="-130" dirty="0"/>
              <a:t> </a:t>
            </a:r>
            <a:r>
              <a:rPr sz="5400" dirty="0"/>
              <a:t>End</a:t>
            </a:r>
            <a:r>
              <a:rPr sz="5400" spc="-125" dirty="0"/>
              <a:t> </a:t>
            </a:r>
            <a:r>
              <a:rPr sz="5400" spc="-10" dirty="0"/>
              <a:t>Program</a:t>
            </a:r>
            <a:r>
              <a:rPr sz="5400" spc="-120" dirty="0"/>
              <a:t> </a:t>
            </a:r>
            <a:r>
              <a:rPr sz="5400" spc="-10" dirty="0"/>
              <a:t>Enrollment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077746" y="1629155"/>
            <a:ext cx="877189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8371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mbria"/>
                <a:cs typeface="Cambria"/>
              </a:rPr>
              <a:t>The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Program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Enrollment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MUST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ended </a:t>
            </a:r>
            <a:r>
              <a:rPr sz="2000" dirty="0">
                <a:latin typeface="Cambria"/>
                <a:cs typeface="Cambria"/>
              </a:rPr>
              <a:t>before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end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business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SAME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DAY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patient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leaves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program.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Cambria"/>
              <a:cs typeface="Cambria"/>
            </a:endParaRPr>
          </a:p>
          <a:p>
            <a:pPr marL="12700" marR="3688079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Each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day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this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is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delayed,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insurance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will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be </a:t>
            </a:r>
            <a:r>
              <a:rPr sz="2000" dirty="0">
                <a:latin typeface="Cambria"/>
                <a:cs typeface="Cambria"/>
              </a:rPr>
              <a:t>billed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for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patient’s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stay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at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50" dirty="0">
                <a:latin typeface="Cambria"/>
                <a:cs typeface="Cambria"/>
              </a:rPr>
              <a:t>– </a:t>
            </a:r>
            <a:r>
              <a:rPr sz="2000" dirty="0">
                <a:latin typeface="Cambria"/>
                <a:cs typeface="Cambria"/>
              </a:rPr>
              <a:t>even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though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patient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is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NO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LONGER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THERE.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Cambria"/>
                <a:cs typeface="Cambria"/>
              </a:rPr>
              <a:t>Navigate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to</a:t>
            </a:r>
            <a:endParaRPr sz="2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mbria"/>
                <a:cs typeface="Cambria"/>
              </a:rPr>
              <a:t>Client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&gt;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Client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Information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&gt;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Critical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Information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&gt;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Enrollment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Information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1C92EE-ECF6-1186-4C51-361C58E5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47800"/>
            <a:ext cx="4991100" cy="27332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spAutoFit/>
          </a:bodyPr>
          <a:lstStyle/>
          <a:p>
            <a:pPr marL="63690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End</a:t>
            </a:r>
            <a:r>
              <a:rPr sz="5400" spc="-185" dirty="0"/>
              <a:t> </a:t>
            </a:r>
            <a:r>
              <a:rPr sz="5400" spc="-10" dirty="0"/>
              <a:t>Program</a:t>
            </a:r>
            <a:r>
              <a:rPr sz="5400" spc="-175" dirty="0"/>
              <a:t> </a:t>
            </a:r>
            <a:r>
              <a:rPr sz="5400" spc="-10" dirty="0"/>
              <a:t>Enrollment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464489" y="1482852"/>
            <a:ext cx="76955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latin typeface="Cambria"/>
                <a:cs typeface="Cambria"/>
              </a:rPr>
              <a:t>To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end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program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enrollment</a:t>
            </a:r>
            <a:endParaRPr sz="20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mbria"/>
                <a:cs typeface="Cambria"/>
              </a:rPr>
              <a:t>Locate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YOUR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Program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Enrollment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Line</a:t>
            </a:r>
            <a:endParaRPr sz="20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mbria"/>
                <a:cs typeface="Cambria"/>
              </a:rPr>
              <a:t>Click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on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button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with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three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dots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right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program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name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AE28CC-9114-D728-2BA8-2FCF5FEF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8582025" cy="220980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0E9D2C91-D595-6801-AA38-8BE401A6B723}"/>
              </a:ext>
            </a:extLst>
          </p:cNvPr>
          <p:cNvSpPr/>
          <p:nvPr/>
        </p:nvSpPr>
        <p:spPr>
          <a:xfrm>
            <a:off x="5125375" y="3124200"/>
            <a:ext cx="304800" cy="4572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spAutoFit/>
          </a:bodyPr>
          <a:lstStyle/>
          <a:p>
            <a:pPr marL="63690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End</a:t>
            </a:r>
            <a:r>
              <a:rPr sz="5400" spc="-185" dirty="0"/>
              <a:t> </a:t>
            </a:r>
            <a:r>
              <a:rPr sz="5400" spc="-10" dirty="0"/>
              <a:t>Program</a:t>
            </a:r>
            <a:r>
              <a:rPr sz="5400" spc="-175" dirty="0"/>
              <a:t> </a:t>
            </a:r>
            <a:r>
              <a:rPr sz="5400" spc="-10" dirty="0"/>
              <a:t>Enrollment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185328" y="1482852"/>
            <a:ext cx="26828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3972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mbria"/>
                <a:cs typeface="Cambria"/>
              </a:rPr>
              <a:t>Select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“Correct/Close 	Program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Enrollment” 	</a:t>
            </a:r>
            <a:r>
              <a:rPr sz="2000" dirty="0">
                <a:latin typeface="Cambria"/>
                <a:cs typeface="Cambria"/>
              </a:rPr>
              <a:t>from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dropdown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5328" y="3657600"/>
            <a:ext cx="3168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mbria"/>
                <a:cs typeface="Cambria"/>
              </a:rPr>
              <a:t>The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‘Program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Enrollment’ </a:t>
            </a:r>
            <a:r>
              <a:rPr sz="2000" dirty="0">
                <a:latin typeface="Cambria"/>
                <a:cs typeface="Cambria"/>
              </a:rPr>
              <a:t>window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will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open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E5A717-A2A8-63BB-D626-60BFC753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482852"/>
            <a:ext cx="6253163" cy="2074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45F169-BB5C-F5D6-726F-F0C12B1D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03" y="4304437"/>
            <a:ext cx="6934200" cy="20271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4114" y="484123"/>
            <a:ext cx="7875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End</a:t>
            </a:r>
            <a:r>
              <a:rPr sz="5400" spc="-185" dirty="0"/>
              <a:t> </a:t>
            </a:r>
            <a:r>
              <a:rPr sz="5400" spc="-10" dirty="0"/>
              <a:t>Program</a:t>
            </a:r>
            <a:r>
              <a:rPr sz="5400" spc="-175" dirty="0"/>
              <a:t> </a:t>
            </a:r>
            <a:r>
              <a:rPr sz="5400" spc="-10" dirty="0"/>
              <a:t>Enrollment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5892" y="1332483"/>
            <a:ext cx="12318507" cy="2569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mbria"/>
                <a:cs typeface="Cambria"/>
              </a:rPr>
              <a:t>Scroll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down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Closing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Information</a:t>
            </a:r>
            <a:r>
              <a:rPr lang="en-US" sz="2000" b="1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at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bottom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window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000" dirty="0">
              <a:latin typeface="Cambria"/>
              <a:cs typeface="Cambria"/>
            </a:endParaRPr>
          </a:p>
          <a:p>
            <a:pPr marL="354965" indent="-342265">
              <a:lnSpc>
                <a:spcPts val="212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mbria"/>
                <a:cs typeface="Cambria"/>
              </a:rPr>
              <a:t>Actual</a:t>
            </a:r>
            <a:r>
              <a:rPr sz="1800" b="1" spc="-7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Discharge:</a:t>
            </a:r>
            <a:r>
              <a:rPr lang="en-US" b="1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Enter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date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and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time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patient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actually</a:t>
            </a:r>
            <a:r>
              <a:rPr lang="en-US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left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mbria"/>
                <a:cs typeface="Cambria"/>
              </a:rPr>
              <a:t>Reason</a:t>
            </a:r>
            <a:r>
              <a:rPr sz="1800" b="1" spc="-4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for</a:t>
            </a:r>
            <a:r>
              <a:rPr sz="1800" b="1" spc="-5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Ending:</a:t>
            </a:r>
            <a:r>
              <a:rPr lang="en-US" b="1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Select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appropriate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reason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patient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leaving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</a:t>
            </a:r>
            <a:endParaRPr sz="1800" dirty="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mbria"/>
                <a:cs typeface="Cambria"/>
              </a:rPr>
              <a:t>Discharged</a:t>
            </a:r>
            <a:r>
              <a:rPr sz="1800" b="1" spc="-6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to</a:t>
            </a:r>
            <a:r>
              <a:rPr sz="1800" b="1" spc="-6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Location:</a:t>
            </a:r>
            <a:r>
              <a:rPr lang="en-US" b="1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Search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and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select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location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patient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went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to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after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discharge</a:t>
            </a:r>
            <a:endParaRPr sz="1800" dirty="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205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mbria"/>
                <a:cs typeface="Cambria"/>
              </a:rPr>
              <a:t>Click</a:t>
            </a:r>
            <a:r>
              <a:rPr sz="1800" b="1" spc="-3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‘Save’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F5CCD-F02C-1BC3-FFFF-198C188F3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38600"/>
            <a:ext cx="9020454" cy="20198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2375" y="-217525"/>
            <a:ext cx="7528559" cy="2305050"/>
          </a:xfrm>
          <a:prstGeom prst="rect">
            <a:avLst/>
          </a:prstGeom>
        </p:spPr>
        <p:txBody>
          <a:bodyPr vert="horz" wrap="square" lIns="0" tIns="521970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4110"/>
              </a:spcBef>
            </a:pPr>
            <a:r>
              <a:rPr sz="6600" dirty="0"/>
              <a:t>G</a:t>
            </a:r>
            <a:r>
              <a:rPr sz="6000" dirty="0"/>
              <a:t>oal</a:t>
            </a:r>
            <a:r>
              <a:rPr sz="6000" spc="85" dirty="0"/>
              <a:t> </a:t>
            </a:r>
            <a:r>
              <a:rPr sz="6600" dirty="0"/>
              <a:t>&amp;</a:t>
            </a:r>
            <a:r>
              <a:rPr sz="6600" spc="-40" dirty="0"/>
              <a:t> </a:t>
            </a:r>
            <a:r>
              <a:rPr sz="6600" spc="-10" dirty="0"/>
              <a:t>Objectives</a:t>
            </a:r>
            <a:endParaRPr sz="6600"/>
          </a:p>
          <a:p>
            <a:pPr marL="12700" marR="5080">
              <a:lnSpc>
                <a:spcPct val="100000"/>
              </a:lnSpc>
              <a:spcBef>
                <a:spcPts val="1215"/>
              </a:spcBef>
            </a:pPr>
            <a:r>
              <a:rPr sz="20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Goal: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sz="20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Goal</a:t>
            </a:r>
            <a:r>
              <a:rPr sz="2000" b="0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sz="20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this</a:t>
            </a:r>
            <a:r>
              <a:rPr sz="20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training</a:t>
            </a:r>
            <a:r>
              <a:rPr sz="20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sz="2000" b="0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sz="20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staff</a:t>
            </a:r>
            <a:r>
              <a:rPr sz="2000" b="0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sz="2000" b="0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become</a:t>
            </a:r>
            <a:r>
              <a:rPr sz="20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familiar</a:t>
            </a:r>
            <a:r>
              <a:rPr sz="20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sz="2000" b="0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Cambria"/>
                <a:cs typeface="Cambria"/>
              </a:rPr>
              <a:t>the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tools</a:t>
            </a:r>
            <a:r>
              <a:rPr sz="2000" b="0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used</a:t>
            </a:r>
            <a:r>
              <a:rPr sz="2000" b="0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sz="2000" b="0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mbria"/>
                <a:cs typeface="Cambria"/>
              </a:rPr>
              <a:t>Evolv</a:t>
            </a:r>
            <a:r>
              <a:rPr sz="2000" b="0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around</a:t>
            </a:r>
            <a:r>
              <a:rPr sz="2000" b="0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discharging</a:t>
            </a:r>
            <a:r>
              <a:rPr sz="2000" b="0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2000" b="0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mbria"/>
                <a:cs typeface="Cambria"/>
              </a:rPr>
              <a:t>patient.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2375" y="2366771"/>
            <a:ext cx="7312025" cy="210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Objectives: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mbria"/>
                <a:cs typeface="Cambria"/>
              </a:rPr>
              <a:t>At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the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end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of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this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training,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participants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will: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mbria"/>
              <a:cs typeface="Cambria"/>
            </a:endParaRPr>
          </a:p>
          <a:p>
            <a:pPr marL="239395" indent="-226695">
              <a:lnSpc>
                <a:spcPct val="100000"/>
              </a:lnSpc>
              <a:buFont typeface="Arial"/>
              <a:buChar char="•"/>
              <a:tabLst>
                <a:tab pos="239395" algn="l"/>
              </a:tabLst>
            </a:pPr>
            <a:r>
              <a:rPr sz="2000" dirty="0">
                <a:latin typeface="Cambria"/>
                <a:cs typeface="Cambria"/>
              </a:rPr>
              <a:t>Understand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role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safety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planning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for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discharge</a:t>
            </a:r>
            <a:endParaRPr sz="2000">
              <a:latin typeface="Cambria"/>
              <a:cs typeface="Cambria"/>
            </a:endParaRPr>
          </a:p>
          <a:p>
            <a:pPr marL="239395" indent="-22669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39395" algn="l"/>
              </a:tabLst>
            </a:pPr>
            <a:r>
              <a:rPr sz="2000" dirty="0">
                <a:latin typeface="Cambria"/>
                <a:cs typeface="Cambria"/>
              </a:rPr>
              <a:t>Know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how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access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and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enter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Discharge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Summary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for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patient</a:t>
            </a:r>
            <a:endParaRPr sz="2000">
              <a:latin typeface="Cambria"/>
              <a:cs typeface="Cambria"/>
            </a:endParaRPr>
          </a:p>
          <a:p>
            <a:pPr marL="239395" indent="-22669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39395" algn="l"/>
              </a:tabLst>
            </a:pPr>
            <a:r>
              <a:rPr sz="2000" dirty="0">
                <a:latin typeface="Cambria"/>
                <a:cs typeface="Cambria"/>
              </a:rPr>
              <a:t>Know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how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end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patient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enrollment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Evolv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0" dirty="0"/>
              <a:t>Activity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2546088" y="1825244"/>
            <a:ext cx="642683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Development</a:t>
            </a:r>
            <a:r>
              <a:rPr sz="2400" spc="-10" dirty="0">
                <a:latin typeface="Cambria"/>
                <a:cs typeface="Cambria"/>
              </a:rPr>
              <a:t>,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open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client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chart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practice </a:t>
            </a:r>
            <a:r>
              <a:rPr sz="2400" dirty="0">
                <a:latin typeface="Cambria"/>
                <a:cs typeface="Cambria"/>
              </a:rPr>
              <a:t>ending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enrollment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98779"/>
            <a:ext cx="118871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4.</a:t>
            </a:r>
            <a:r>
              <a:rPr sz="4000" spc="-165" dirty="0"/>
              <a:t> </a:t>
            </a:r>
            <a:r>
              <a:rPr sz="4000" dirty="0"/>
              <a:t>Complete</a:t>
            </a:r>
            <a:r>
              <a:rPr sz="4000" spc="-165" dirty="0"/>
              <a:t> </a:t>
            </a:r>
            <a:r>
              <a:rPr lang="en-US" sz="4000" dirty="0"/>
              <a:t>BSAS Disenrollment/Discharge Form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8917305" cy="258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4640" algn="l"/>
              </a:tabLst>
            </a:pPr>
            <a:r>
              <a:rPr sz="2400" dirty="0">
                <a:latin typeface="Cambria"/>
                <a:cs typeface="Cambria"/>
              </a:rPr>
              <a:t>Summarizes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patient’s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treatment</a:t>
            </a:r>
            <a:r>
              <a:rPr sz="2400" spc="-7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experience,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including:</a:t>
            </a:r>
            <a:endParaRPr sz="2400" dirty="0">
              <a:latin typeface="Cambria"/>
              <a:cs typeface="Cambria"/>
            </a:endParaRPr>
          </a:p>
          <a:p>
            <a:pPr marL="810895" lvl="1" indent="-341630">
              <a:lnSpc>
                <a:spcPct val="100000"/>
              </a:lnSpc>
              <a:spcBef>
                <a:spcPts val="25"/>
              </a:spcBef>
              <a:buFont typeface="Arial"/>
              <a:buChar char="►"/>
              <a:tabLst>
                <a:tab pos="810895" algn="l"/>
              </a:tabLst>
            </a:pPr>
            <a:r>
              <a:rPr sz="2400" dirty="0">
                <a:latin typeface="Cambria"/>
                <a:cs typeface="Cambria"/>
              </a:rPr>
              <a:t>Response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-9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treatment</a:t>
            </a:r>
            <a:endParaRPr sz="2400" dirty="0">
              <a:latin typeface="Cambria"/>
              <a:cs typeface="Cambria"/>
            </a:endParaRPr>
          </a:p>
          <a:p>
            <a:pPr marL="810895" lvl="1" indent="-341630">
              <a:lnSpc>
                <a:spcPct val="100000"/>
              </a:lnSpc>
              <a:spcBef>
                <a:spcPts val="20"/>
              </a:spcBef>
              <a:buFont typeface="Arial"/>
              <a:buChar char="►"/>
              <a:tabLst>
                <a:tab pos="810895" algn="l"/>
              </a:tabLst>
            </a:pPr>
            <a:r>
              <a:rPr sz="2400" spc="-10" dirty="0">
                <a:latin typeface="Cambria"/>
                <a:cs typeface="Cambria"/>
              </a:rPr>
              <a:t>Progress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toward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Goals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Objectives</a:t>
            </a:r>
            <a:endParaRPr sz="2400" dirty="0">
              <a:latin typeface="Cambria"/>
              <a:cs typeface="Cambria"/>
            </a:endParaRPr>
          </a:p>
          <a:p>
            <a:pPr marL="810895" lvl="1" indent="-341630">
              <a:lnSpc>
                <a:spcPct val="100000"/>
              </a:lnSpc>
              <a:spcBef>
                <a:spcPts val="25"/>
              </a:spcBef>
              <a:buFont typeface="Arial"/>
              <a:buChar char="►"/>
              <a:tabLst>
                <a:tab pos="810895" algn="l"/>
              </a:tabLst>
            </a:pPr>
            <a:r>
              <a:rPr sz="2400" spc="-10" dirty="0">
                <a:latin typeface="Cambria"/>
                <a:cs typeface="Cambria"/>
              </a:rPr>
              <a:t>Referrals</a:t>
            </a:r>
            <a:r>
              <a:rPr sz="2400" spc="-10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made</a:t>
            </a:r>
            <a:endParaRPr sz="2400" dirty="0">
              <a:latin typeface="Cambria"/>
              <a:cs typeface="Cambria"/>
            </a:endParaRPr>
          </a:p>
          <a:p>
            <a:pPr marL="810895" lvl="1" indent="-341630">
              <a:lnSpc>
                <a:spcPct val="100000"/>
              </a:lnSpc>
              <a:buFont typeface="Arial"/>
              <a:buChar char="►"/>
              <a:tabLst>
                <a:tab pos="810895" algn="l"/>
              </a:tabLst>
            </a:pPr>
            <a:r>
              <a:rPr sz="2400" dirty="0">
                <a:latin typeface="Cambria"/>
                <a:cs typeface="Cambria"/>
              </a:rPr>
              <a:t>Status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key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areas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on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discharge</a:t>
            </a:r>
            <a:endParaRPr sz="2400" dirty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►"/>
            </a:pPr>
            <a:endParaRPr sz="2400" dirty="0">
              <a:latin typeface="Cambria"/>
              <a:cs typeface="Cambria"/>
            </a:endParaRPr>
          </a:p>
          <a:p>
            <a:pPr marL="294640" indent="-281940">
              <a:lnSpc>
                <a:spcPct val="100000"/>
              </a:lnSpc>
              <a:buFont typeface="Arial"/>
              <a:buChar char="•"/>
              <a:tabLst>
                <a:tab pos="294640" algn="l"/>
              </a:tabLst>
            </a:pPr>
            <a:r>
              <a:rPr sz="2400" dirty="0">
                <a:latin typeface="Cambria"/>
                <a:cs typeface="Cambria"/>
              </a:rPr>
              <a:t>Includes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key</a:t>
            </a:r>
            <a:r>
              <a:rPr sz="24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information</a:t>
            </a:r>
            <a:r>
              <a:rPr sz="24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required</a:t>
            </a:r>
            <a:r>
              <a:rPr sz="24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by</a:t>
            </a:r>
            <a:r>
              <a:rPr sz="24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BSAS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20FE04-6A3D-E0A8-DD1A-A1760D1C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79" y="2774471"/>
            <a:ext cx="9083441" cy="292330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600200" y="272578"/>
            <a:ext cx="13106400" cy="8592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BSAS Disenrollment/Discharge Form 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066800" y="1365980"/>
            <a:ext cx="4591685" cy="1546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lang="en-US" sz="2000" dirty="0">
                <a:latin typeface="Cambria"/>
                <a:cs typeface="Cambria"/>
              </a:rPr>
              <a:t>1. </a:t>
            </a:r>
            <a:r>
              <a:rPr sz="2000" dirty="0">
                <a:latin typeface="Cambria"/>
                <a:cs typeface="Cambria"/>
              </a:rPr>
              <a:t>Click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“Select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Client”</a:t>
            </a:r>
            <a:endParaRPr sz="2000" dirty="0">
              <a:latin typeface="Cambria"/>
              <a:cs typeface="Cambria"/>
            </a:endParaRPr>
          </a:p>
          <a:p>
            <a:pPr marL="812800" marR="1391285" lvl="1" indent="-342900">
              <a:lnSpc>
                <a:spcPts val="2110"/>
              </a:lnSpc>
              <a:spcBef>
                <a:spcPts val="215"/>
              </a:spcBef>
              <a:buAutoNum type="alphaLcParenR"/>
              <a:tabLst>
                <a:tab pos="812800" algn="l"/>
              </a:tabLst>
            </a:pPr>
            <a:r>
              <a:rPr sz="1800" dirty="0">
                <a:latin typeface="Cambria"/>
                <a:cs typeface="Cambria"/>
              </a:rPr>
              <a:t>Search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and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select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correct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Client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chart</a:t>
            </a:r>
            <a:endParaRPr sz="1800" dirty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70"/>
              </a:spcBef>
            </a:pPr>
            <a:r>
              <a:rPr lang="en-US" sz="2000" dirty="0">
                <a:latin typeface="Cambria"/>
                <a:cs typeface="Cambria"/>
              </a:rPr>
              <a:t>2. Navigate To: </a:t>
            </a:r>
          </a:p>
          <a:p>
            <a:pPr lvl="1">
              <a:lnSpc>
                <a:spcPct val="100000"/>
              </a:lnSpc>
              <a:spcBef>
                <a:spcPts val="270"/>
              </a:spcBef>
            </a:pPr>
            <a:endParaRPr sz="1800" dirty="0">
              <a:latin typeface="Cambria"/>
              <a:cs typeface="Cambri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9A67D2-82D3-41EB-2F09-8ED33575E12C}"/>
              </a:ext>
            </a:extLst>
          </p:cNvPr>
          <p:cNvSpPr/>
          <p:nvPr/>
        </p:nvSpPr>
        <p:spPr>
          <a:xfrm>
            <a:off x="76200" y="2689549"/>
            <a:ext cx="6172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95400" y="343542"/>
            <a:ext cx="13182600" cy="8592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BSAS Disenrollment/Discharge Form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67189" y="1363980"/>
            <a:ext cx="823087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</a:tabLst>
            </a:pPr>
            <a:r>
              <a:rPr lang="en-US" sz="1800" b="0" dirty="0">
                <a:latin typeface="Cambria"/>
                <a:cs typeface="Cambria"/>
              </a:rPr>
              <a:t>Click “ADD NEW”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</a:tabLst>
            </a:pPr>
            <a:r>
              <a:rPr lang="en-US" sz="1800" b="0" dirty="0"/>
              <a:t>Select the BSAS Disenrollment/Discharge Form with your program name in front of it. </a:t>
            </a:r>
            <a:endParaRPr sz="1800" b="0" dirty="0">
              <a:latin typeface="Cambria"/>
              <a:cs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86F63-18B8-8C9C-0753-A91D0EF2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867525" cy="374352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5AA5E08-3706-4F11-5323-2DE29407A29C}"/>
              </a:ext>
            </a:extLst>
          </p:cNvPr>
          <p:cNvSpPr/>
          <p:nvPr/>
        </p:nvSpPr>
        <p:spPr>
          <a:xfrm>
            <a:off x="929459" y="3505200"/>
            <a:ext cx="633011" cy="38100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0" y="304800"/>
            <a:ext cx="13030200" cy="8592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8415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BSAS Disenrollment/Discharge Form</a:t>
            </a:r>
            <a:endParaRPr spc="-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850A4-8F8B-0674-FD13-D192C9B90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98882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14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0" dirty="0"/>
              <a:t>Activity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2546088" y="1825244"/>
            <a:ext cx="642683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mbria"/>
                <a:cs typeface="Cambria"/>
              </a:rPr>
              <a:t>In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Development</a:t>
            </a:r>
            <a:r>
              <a:rPr sz="2400" spc="-10" dirty="0">
                <a:latin typeface="Cambria"/>
                <a:cs typeface="Cambria"/>
              </a:rPr>
              <a:t>,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open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client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chart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practice </a:t>
            </a:r>
            <a:r>
              <a:rPr sz="2400" dirty="0">
                <a:latin typeface="Cambria"/>
                <a:cs typeface="Cambria"/>
              </a:rPr>
              <a:t>completing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Residential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Discharge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Summary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9819" y="2419603"/>
            <a:ext cx="28943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10" dirty="0">
                <a:solidFill>
                  <a:srgbClr val="000000"/>
                </a:solidFill>
                <a:latin typeface="Cambria"/>
                <a:cs typeface="Cambria"/>
              </a:rPr>
              <a:t>Gracias!</a:t>
            </a:r>
            <a:endParaRPr sz="6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1265" y="292100"/>
            <a:ext cx="47002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/>
              <a:t>Background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382707" y="1484884"/>
            <a:ext cx="9143365" cy="386587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0990" marR="5080" indent="-288925">
              <a:lnSpc>
                <a:spcPct val="102699"/>
              </a:lnSpc>
              <a:spcBef>
                <a:spcPts val="25"/>
              </a:spcBef>
              <a:buFont typeface="Arial"/>
              <a:buChar char="•"/>
              <a:tabLst>
                <a:tab pos="300990" algn="l"/>
              </a:tabLst>
            </a:pPr>
            <a:r>
              <a:rPr sz="2200" b="1" spc="-10" dirty="0">
                <a:latin typeface="Cambria"/>
                <a:cs typeface="Cambria"/>
              </a:rPr>
              <a:t>Remember</a:t>
            </a:r>
            <a:r>
              <a:rPr sz="2200" spc="-10" dirty="0">
                <a:latin typeface="Cambria"/>
                <a:cs typeface="Cambria"/>
              </a:rPr>
              <a:t>:</a:t>
            </a:r>
            <a:r>
              <a:rPr sz="2200" spc="-5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using</a:t>
            </a:r>
            <a:r>
              <a:rPr sz="2200" spc="-50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Evolv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involves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doing</a:t>
            </a:r>
            <a:r>
              <a:rPr sz="2200" spc="-5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things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differently;</a:t>
            </a:r>
            <a:r>
              <a:rPr sz="2200" spc="-5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some</a:t>
            </a:r>
            <a:r>
              <a:rPr sz="2200" spc="-5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forms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and </a:t>
            </a:r>
            <a:r>
              <a:rPr sz="2200" dirty="0">
                <a:latin typeface="Cambria"/>
                <a:cs typeface="Cambria"/>
              </a:rPr>
              <a:t>steps</a:t>
            </a:r>
            <a:r>
              <a:rPr sz="2200" spc="-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are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changing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2200">
              <a:latin typeface="Cambria"/>
              <a:cs typeface="Cambria"/>
            </a:endParaRPr>
          </a:p>
          <a:p>
            <a:pPr marL="300990" indent="-288290">
              <a:lnSpc>
                <a:spcPts val="2620"/>
              </a:lnSpc>
              <a:spcBef>
                <a:spcPts val="5"/>
              </a:spcBef>
              <a:buFont typeface="Arial"/>
              <a:buChar char="•"/>
              <a:tabLst>
                <a:tab pos="300990" algn="l"/>
              </a:tabLst>
            </a:pPr>
            <a:r>
              <a:rPr sz="2200" b="1" dirty="0">
                <a:latin typeface="Cambria"/>
                <a:cs typeface="Cambria"/>
              </a:rPr>
              <a:t>Opportunity</a:t>
            </a:r>
            <a:r>
              <a:rPr sz="2200" b="1" spc="-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for</a:t>
            </a:r>
            <a:r>
              <a:rPr sz="2200" spc="-5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broader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change:</a:t>
            </a:r>
            <a:endParaRPr sz="2200">
              <a:latin typeface="Cambria"/>
              <a:cs typeface="Cambria"/>
            </a:endParaRPr>
          </a:p>
          <a:p>
            <a:pPr marL="818515" lvl="1" indent="-349250">
              <a:lnSpc>
                <a:spcPts val="2380"/>
              </a:lnSpc>
              <a:buFont typeface="Arial"/>
              <a:buChar char="►"/>
              <a:tabLst>
                <a:tab pos="818515" algn="l"/>
              </a:tabLst>
            </a:pPr>
            <a:r>
              <a:rPr sz="2000" dirty="0">
                <a:latin typeface="Cambria"/>
                <a:cs typeface="Cambria"/>
              </a:rPr>
              <a:t>More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thorough</a:t>
            </a:r>
            <a:r>
              <a:rPr sz="20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assessment</a:t>
            </a:r>
            <a:r>
              <a:rPr sz="20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upfront</a:t>
            </a:r>
            <a:endParaRPr sz="2000">
              <a:latin typeface="Cambria"/>
              <a:cs typeface="Cambria"/>
            </a:endParaRPr>
          </a:p>
          <a:p>
            <a:pPr marL="818515" lvl="1" indent="-349250">
              <a:lnSpc>
                <a:spcPct val="100000"/>
              </a:lnSpc>
              <a:buFont typeface="Arial"/>
              <a:buChar char="►"/>
              <a:tabLst>
                <a:tab pos="818515" algn="l"/>
              </a:tabLst>
            </a:pPr>
            <a:r>
              <a:rPr sz="2000" dirty="0">
                <a:latin typeface="Cambria"/>
                <a:cs typeface="Cambria"/>
              </a:rPr>
              <a:t>Increased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collaboration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with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Outpatient</a:t>
            </a:r>
            <a:endParaRPr sz="2000">
              <a:latin typeface="Cambria"/>
              <a:cs typeface="Cambria"/>
            </a:endParaRPr>
          </a:p>
          <a:p>
            <a:pPr marL="818515" marR="343535" lvl="1" indent="-349250">
              <a:lnSpc>
                <a:spcPct val="100000"/>
              </a:lnSpc>
              <a:buFont typeface="Arial"/>
              <a:buChar char="►"/>
              <a:tabLst>
                <a:tab pos="818515" algn="l"/>
              </a:tabLst>
            </a:pPr>
            <a:r>
              <a:rPr sz="2000" dirty="0">
                <a:latin typeface="Cambria"/>
                <a:cs typeface="Cambria"/>
              </a:rPr>
              <a:t>More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transparent,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trauma-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informed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engagement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with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patients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around program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expectations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and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safety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planning</a:t>
            </a:r>
            <a:endParaRPr sz="2000">
              <a:latin typeface="Cambria"/>
              <a:cs typeface="Cambria"/>
            </a:endParaRPr>
          </a:p>
          <a:p>
            <a:pPr marL="818515" lvl="1" indent="-349250">
              <a:lnSpc>
                <a:spcPct val="100000"/>
              </a:lnSpc>
              <a:buFont typeface="Arial"/>
              <a:buChar char="►"/>
              <a:tabLst>
                <a:tab pos="818515" algn="l"/>
              </a:tabLst>
            </a:pPr>
            <a:r>
              <a:rPr sz="2000" dirty="0">
                <a:latin typeface="Cambria"/>
                <a:cs typeface="Cambria"/>
              </a:rPr>
              <a:t>Strengthening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use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Phases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treatment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match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patient’s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stage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change</a:t>
            </a:r>
            <a:endParaRPr sz="20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95"/>
              </a:spcBef>
              <a:buFont typeface="Arial"/>
              <a:buChar char="►"/>
            </a:pPr>
            <a:endParaRPr sz="2000">
              <a:latin typeface="Cambria"/>
              <a:cs typeface="Cambria"/>
            </a:endParaRPr>
          </a:p>
          <a:p>
            <a:pPr marL="300990" marR="1581785" indent="-288925">
              <a:lnSpc>
                <a:spcPts val="2590"/>
              </a:lnSpc>
              <a:buFont typeface="Arial"/>
              <a:buChar char="•"/>
              <a:tabLst>
                <a:tab pos="300990" algn="l"/>
              </a:tabLst>
            </a:pPr>
            <a:r>
              <a:rPr sz="2200" dirty="0">
                <a:latin typeface="Cambria"/>
                <a:cs typeface="Cambria"/>
              </a:rPr>
              <a:t>As</a:t>
            </a:r>
            <a:r>
              <a:rPr sz="2200" spc="-3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we</a:t>
            </a:r>
            <a:r>
              <a:rPr sz="2200" spc="-2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learn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steps,</a:t>
            </a:r>
            <a:r>
              <a:rPr sz="2200" spc="-3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will</a:t>
            </a:r>
            <a:r>
              <a:rPr sz="2200" spc="-2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also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start</a:t>
            </a:r>
            <a:r>
              <a:rPr sz="2200" spc="-3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to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map</a:t>
            </a:r>
            <a:r>
              <a:rPr sz="2200" spc="-25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process—</a:t>
            </a:r>
            <a:r>
              <a:rPr sz="2200" dirty="0">
                <a:latin typeface="Cambria"/>
                <a:cs typeface="Cambria"/>
              </a:rPr>
              <a:t>who,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what, </a:t>
            </a:r>
            <a:r>
              <a:rPr sz="2200" dirty="0">
                <a:latin typeface="Cambria"/>
                <a:cs typeface="Cambria"/>
              </a:rPr>
              <a:t>when,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where,</a:t>
            </a:r>
            <a:r>
              <a:rPr sz="2200" spc="-70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how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811" y="221995"/>
            <a:ext cx="10195560" cy="15830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 indent="782320">
              <a:lnSpc>
                <a:spcPts val="5780"/>
              </a:lnSpc>
              <a:spcBef>
                <a:spcPts val="875"/>
              </a:spcBef>
              <a:tabLst>
                <a:tab pos="3415029" algn="l"/>
              </a:tabLst>
            </a:pPr>
            <a:r>
              <a:rPr sz="5400" spc="-10" dirty="0"/>
              <a:t>Review:</a:t>
            </a:r>
            <a:r>
              <a:rPr sz="5400" dirty="0"/>
              <a:t>	Principles</a:t>
            </a:r>
            <a:r>
              <a:rPr sz="5400" spc="-110" dirty="0"/>
              <a:t> </a:t>
            </a:r>
            <a:r>
              <a:rPr sz="5400" dirty="0"/>
              <a:t>of</a:t>
            </a:r>
            <a:r>
              <a:rPr sz="5400" spc="-105" dirty="0"/>
              <a:t> </a:t>
            </a:r>
            <a:r>
              <a:rPr sz="5400" spc="-10" dirty="0"/>
              <a:t>Social </a:t>
            </a:r>
            <a:r>
              <a:rPr sz="5400" dirty="0"/>
              <a:t>Justice</a:t>
            </a:r>
            <a:r>
              <a:rPr sz="5400" spc="-85" dirty="0"/>
              <a:t> </a:t>
            </a:r>
            <a:r>
              <a:rPr sz="5400" dirty="0"/>
              <a:t>&amp;</a:t>
            </a:r>
            <a:r>
              <a:rPr sz="5400" spc="-75" dirty="0"/>
              <a:t> </a:t>
            </a:r>
            <a:r>
              <a:rPr sz="5400" spc="-60" dirty="0"/>
              <a:t>Trauma-</a:t>
            </a:r>
            <a:r>
              <a:rPr sz="5400" dirty="0"/>
              <a:t>Informed</a:t>
            </a:r>
            <a:r>
              <a:rPr sz="5400" spc="-85" dirty="0"/>
              <a:t> </a:t>
            </a:r>
            <a:r>
              <a:rPr sz="5400" spc="-20" dirty="0"/>
              <a:t>Care</a:t>
            </a:r>
            <a:endParaRPr sz="5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0605" y="2532406"/>
          <a:ext cx="10327005" cy="2072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Safety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Collaboration</a:t>
                      </a:r>
                      <a:r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Mutuality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spc="-20" dirty="0">
                          <a:latin typeface="Calibri"/>
                          <a:cs typeface="Calibri"/>
                        </a:rPr>
                        <a:t>Trustworthiness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Transparency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Empowerment,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Voice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Choice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Self-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Self-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Regulation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Racial,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Cultural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Gender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Equity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Equitable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2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Participation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016" y="292100"/>
            <a:ext cx="790638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Phases</a:t>
            </a:r>
            <a:r>
              <a:rPr sz="6600" spc="-95" dirty="0"/>
              <a:t> </a:t>
            </a:r>
            <a:r>
              <a:rPr sz="6600" dirty="0"/>
              <a:t>of</a:t>
            </a:r>
            <a:r>
              <a:rPr sz="6600" spc="-95" dirty="0"/>
              <a:t> </a:t>
            </a:r>
            <a:r>
              <a:rPr sz="6600" spc="-10" dirty="0"/>
              <a:t>Treatment</a:t>
            </a:r>
            <a:endParaRPr sz="6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116" y="1447254"/>
            <a:ext cx="8657924" cy="46175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985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Stages</a:t>
            </a:r>
            <a:r>
              <a:rPr sz="6000" spc="-75" dirty="0"/>
              <a:t> </a:t>
            </a:r>
            <a:r>
              <a:rPr sz="6000" dirty="0"/>
              <a:t>of</a:t>
            </a:r>
            <a:r>
              <a:rPr sz="6000" spc="-60" dirty="0"/>
              <a:t> </a:t>
            </a:r>
            <a:r>
              <a:rPr sz="6000" spc="-10" dirty="0"/>
              <a:t>Change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3426" y="1456415"/>
            <a:ext cx="5084395" cy="45163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484" y="292100"/>
            <a:ext cx="85617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Reasons</a:t>
            </a:r>
            <a:r>
              <a:rPr sz="6600" spc="-170" dirty="0"/>
              <a:t> </a:t>
            </a:r>
            <a:r>
              <a:rPr sz="6600" dirty="0"/>
              <a:t>for</a:t>
            </a:r>
            <a:r>
              <a:rPr sz="6600" spc="-165" dirty="0"/>
              <a:t> </a:t>
            </a:r>
            <a:r>
              <a:rPr sz="6600" spc="-10" dirty="0"/>
              <a:t>Discharge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286217" y="1804923"/>
            <a:ext cx="6038850" cy="374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mbria"/>
                <a:cs typeface="Cambria"/>
              </a:rPr>
              <a:t>Many</a:t>
            </a:r>
            <a:r>
              <a:rPr sz="2800" b="1" spc="-100" dirty="0">
                <a:latin typeface="Cambria"/>
                <a:cs typeface="Cambria"/>
              </a:rPr>
              <a:t> </a:t>
            </a:r>
            <a:r>
              <a:rPr sz="2800" b="1" dirty="0">
                <a:latin typeface="Cambria"/>
                <a:cs typeface="Cambria"/>
              </a:rPr>
              <a:t>possible</a:t>
            </a:r>
            <a:r>
              <a:rPr sz="2800" b="1" spc="-100" dirty="0">
                <a:latin typeface="Cambria"/>
                <a:cs typeface="Cambria"/>
              </a:rPr>
              <a:t> </a:t>
            </a:r>
            <a:r>
              <a:rPr sz="2800" b="1" dirty="0">
                <a:latin typeface="Cambria"/>
                <a:cs typeface="Cambria"/>
              </a:rPr>
              <a:t>reasons</a:t>
            </a:r>
            <a:r>
              <a:rPr sz="2800" b="1" spc="-100" dirty="0">
                <a:latin typeface="Cambria"/>
                <a:cs typeface="Cambria"/>
              </a:rPr>
              <a:t> </a:t>
            </a:r>
            <a:r>
              <a:rPr sz="2800" b="1" dirty="0">
                <a:latin typeface="Cambria"/>
                <a:cs typeface="Cambria"/>
              </a:rPr>
              <a:t>for</a:t>
            </a:r>
            <a:r>
              <a:rPr sz="2800" b="1" spc="-105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discharge:</a:t>
            </a:r>
            <a:endParaRPr sz="28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2630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latin typeface="Cambria"/>
                <a:cs typeface="Cambria"/>
              </a:rPr>
              <a:t>Dropout</a:t>
            </a:r>
            <a:endParaRPr sz="24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20" dirty="0">
                <a:latin typeface="Cambria"/>
                <a:cs typeface="Cambria"/>
              </a:rPr>
              <a:t>Administrative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discharge</a:t>
            </a:r>
            <a:endParaRPr sz="24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20" dirty="0">
                <a:latin typeface="Cambria"/>
                <a:cs typeface="Cambria"/>
              </a:rPr>
              <a:t>Transfer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more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appropriate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level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of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care</a:t>
            </a:r>
            <a:endParaRPr sz="24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Cambria"/>
                <a:cs typeface="Cambria"/>
              </a:rPr>
              <a:t>Medical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hospitalization</a:t>
            </a:r>
            <a:endParaRPr sz="24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Successful</a:t>
            </a:r>
            <a:r>
              <a:rPr sz="24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completion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treatment</a:t>
            </a:r>
            <a:endParaRPr sz="2400">
              <a:latin typeface="Cambria"/>
              <a:cs typeface="Cambria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50" dirty="0">
                <a:latin typeface="Cambria"/>
                <a:cs typeface="Cambria"/>
              </a:rPr>
              <a:t>…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1307" y="4342155"/>
            <a:ext cx="864869" cy="727710"/>
            <a:chOff x="6691307" y="4342155"/>
            <a:chExt cx="864869" cy="727710"/>
          </a:xfrm>
        </p:grpSpPr>
        <p:sp>
          <p:nvSpPr>
            <p:cNvPr id="5" name="object 5"/>
            <p:cNvSpPr/>
            <p:nvPr/>
          </p:nvSpPr>
          <p:spPr>
            <a:xfrm>
              <a:off x="6697658" y="4586748"/>
              <a:ext cx="426084" cy="476884"/>
            </a:xfrm>
            <a:custGeom>
              <a:avLst/>
              <a:gdLst/>
              <a:ahLst/>
              <a:cxnLst/>
              <a:rect l="l" t="t" r="r" b="b"/>
              <a:pathLst>
                <a:path w="426084" h="476885">
                  <a:moveTo>
                    <a:pt x="212905" y="0"/>
                  </a:moveTo>
                  <a:lnTo>
                    <a:pt x="162646" y="182001"/>
                  </a:lnTo>
                  <a:lnTo>
                    <a:pt x="0" y="182001"/>
                  </a:lnTo>
                  <a:lnTo>
                    <a:pt x="131583" y="294482"/>
                  </a:lnTo>
                  <a:lnTo>
                    <a:pt x="81321" y="476484"/>
                  </a:lnTo>
                  <a:lnTo>
                    <a:pt x="212905" y="363999"/>
                  </a:lnTo>
                  <a:lnTo>
                    <a:pt x="344488" y="476484"/>
                  </a:lnTo>
                  <a:lnTo>
                    <a:pt x="294227" y="294482"/>
                  </a:lnTo>
                  <a:lnTo>
                    <a:pt x="425811" y="182001"/>
                  </a:lnTo>
                  <a:lnTo>
                    <a:pt x="263164" y="182001"/>
                  </a:lnTo>
                  <a:lnTo>
                    <a:pt x="21290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7657" y="4586748"/>
              <a:ext cx="426084" cy="476884"/>
            </a:xfrm>
            <a:custGeom>
              <a:avLst/>
              <a:gdLst/>
              <a:ahLst/>
              <a:cxnLst/>
              <a:rect l="l" t="t" r="r" b="b"/>
              <a:pathLst>
                <a:path w="426084" h="476885">
                  <a:moveTo>
                    <a:pt x="0" y="182001"/>
                  </a:moveTo>
                  <a:lnTo>
                    <a:pt x="162646" y="182002"/>
                  </a:lnTo>
                  <a:lnTo>
                    <a:pt x="212906" y="0"/>
                  </a:lnTo>
                  <a:lnTo>
                    <a:pt x="263165" y="182002"/>
                  </a:lnTo>
                  <a:lnTo>
                    <a:pt x="425812" y="182001"/>
                  </a:lnTo>
                  <a:lnTo>
                    <a:pt x="294227" y="294483"/>
                  </a:lnTo>
                  <a:lnTo>
                    <a:pt x="344489" y="476484"/>
                  </a:lnTo>
                  <a:lnTo>
                    <a:pt x="212906" y="364000"/>
                  </a:lnTo>
                  <a:lnTo>
                    <a:pt x="81322" y="476484"/>
                  </a:lnTo>
                  <a:lnTo>
                    <a:pt x="131584" y="294483"/>
                  </a:lnTo>
                  <a:lnTo>
                    <a:pt x="0" y="182001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3470" y="4348505"/>
              <a:ext cx="426084" cy="476884"/>
            </a:xfrm>
            <a:custGeom>
              <a:avLst/>
              <a:gdLst/>
              <a:ahLst/>
              <a:cxnLst/>
              <a:rect l="l" t="t" r="r" b="b"/>
              <a:pathLst>
                <a:path w="426084" h="476885">
                  <a:moveTo>
                    <a:pt x="212906" y="0"/>
                  </a:moveTo>
                  <a:lnTo>
                    <a:pt x="162647" y="182001"/>
                  </a:lnTo>
                  <a:lnTo>
                    <a:pt x="0" y="182001"/>
                  </a:lnTo>
                  <a:lnTo>
                    <a:pt x="131584" y="294482"/>
                  </a:lnTo>
                  <a:lnTo>
                    <a:pt x="81323" y="476484"/>
                  </a:lnTo>
                  <a:lnTo>
                    <a:pt x="212906" y="363999"/>
                  </a:lnTo>
                  <a:lnTo>
                    <a:pt x="344490" y="476484"/>
                  </a:lnTo>
                  <a:lnTo>
                    <a:pt x="294228" y="294482"/>
                  </a:lnTo>
                  <a:lnTo>
                    <a:pt x="425811" y="182001"/>
                  </a:lnTo>
                  <a:lnTo>
                    <a:pt x="263165" y="182001"/>
                  </a:lnTo>
                  <a:lnTo>
                    <a:pt x="2129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23471" y="4348505"/>
              <a:ext cx="426084" cy="476884"/>
            </a:xfrm>
            <a:custGeom>
              <a:avLst/>
              <a:gdLst/>
              <a:ahLst/>
              <a:cxnLst/>
              <a:rect l="l" t="t" r="r" b="b"/>
              <a:pathLst>
                <a:path w="426084" h="476885">
                  <a:moveTo>
                    <a:pt x="0" y="182001"/>
                  </a:moveTo>
                  <a:lnTo>
                    <a:pt x="162646" y="182002"/>
                  </a:lnTo>
                  <a:lnTo>
                    <a:pt x="212906" y="0"/>
                  </a:lnTo>
                  <a:lnTo>
                    <a:pt x="263165" y="182002"/>
                  </a:lnTo>
                  <a:lnTo>
                    <a:pt x="425812" y="182001"/>
                  </a:lnTo>
                  <a:lnTo>
                    <a:pt x="294227" y="294483"/>
                  </a:lnTo>
                  <a:lnTo>
                    <a:pt x="344489" y="476484"/>
                  </a:lnTo>
                  <a:lnTo>
                    <a:pt x="212906" y="364000"/>
                  </a:lnTo>
                  <a:lnTo>
                    <a:pt x="81322" y="476484"/>
                  </a:lnTo>
                  <a:lnTo>
                    <a:pt x="131584" y="294483"/>
                  </a:lnTo>
                  <a:lnTo>
                    <a:pt x="0" y="182001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Safety</a:t>
            </a:r>
            <a:r>
              <a:rPr sz="6000" spc="-45" dirty="0"/>
              <a:t> </a:t>
            </a:r>
            <a:r>
              <a:rPr sz="6000" dirty="0"/>
              <a:t>First</a:t>
            </a:r>
            <a:r>
              <a:rPr sz="6000" spc="-45" dirty="0"/>
              <a:t> </a:t>
            </a:r>
            <a:r>
              <a:rPr sz="6000" dirty="0"/>
              <a:t>&amp;</a:t>
            </a:r>
            <a:r>
              <a:rPr sz="6000" spc="-45" dirty="0"/>
              <a:t> </a:t>
            </a:r>
            <a:r>
              <a:rPr sz="6000" dirty="0"/>
              <a:t>Safety</a:t>
            </a:r>
            <a:r>
              <a:rPr sz="6000" spc="-40" dirty="0"/>
              <a:t> </a:t>
            </a:r>
            <a:r>
              <a:rPr sz="6000" spc="-20" dirty="0"/>
              <a:t>Last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391724" y="1631188"/>
            <a:ext cx="8943975" cy="299148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94640" algn="l"/>
              </a:tabLst>
            </a:pPr>
            <a:r>
              <a:rPr sz="2800" dirty="0">
                <a:latin typeface="Cambria"/>
                <a:cs typeface="Cambria"/>
              </a:rPr>
              <a:t>Safety</a:t>
            </a:r>
            <a:r>
              <a:rPr sz="2800" spc="-9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always</a:t>
            </a:r>
            <a:r>
              <a:rPr sz="2800" spc="-9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central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preparing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for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discharge</a:t>
            </a:r>
            <a:endParaRPr sz="2800">
              <a:latin typeface="Cambria"/>
              <a:cs typeface="Cambria"/>
            </a:endParaRPr>
          </a:p>
          <a:p>
            <a:pPr marL="295275" marR="5080" indent="-282575">
              <a:lnSpc>
                <a:spcPts val="3310"/>
              </a:lnSpc>
              <a:spcBef>
                <a:spcPts val="1380"/>
              </a:spcBef>
              <a:buFont typeface="Arial"/>
              <a:buChar char="•"/>
              <a:tabLst>
                <a:tab pos="295275" algn="l"/>
              </a:tabLst>
            </a:pPr>
            <a:r>
              <a:rPr sz="2800" dirty="0">
                <a:latin typeface="Cambria"/>
                <a:cs typeface="Cambria"/>
              </a:rPr>
              <a:t>Even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</a:t>
            </a:r>
            <a:r>
              <a:rPr sz="2800" spc="-8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dropout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and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administrative</a:t>
            </a:r>
            <a:r>
              <a:rPr sz="2800" spc="-8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discharge</a:t>
            </a:r>
            <a:r>
              <a:rPr sz="2800" spc="-9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situations, </a:t>
            </a:r>
            <a:r>
              <a:rPr sz="2800" dirty="0">
                <a:latin typeface="Cambria"/>
                <a:cs typeface="Cambria"/>
              </a:rPr>
              <a:t>conduct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safety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planning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if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possible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using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Aftercare</a:t>
            </a:r>
            <a:r>
              <a:rPr sz="28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Plan</a:t>
            </a:r>
            <a:r>
              <a:rPr sz="2800" spc="-10" dirty="0">
                <a:latin typeface="Cambria"/>
                <a:cs typeface="Cambria"/>
              </a:rPr>
              <a:t>:</a:t>
            </a:r>
            <a:endParaRPr sz="280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spcBef>
                <a:spcPts val="930"/>
              </a:spcBef>
              <a:buFont typeface="Arial"/>
              <a:buChar char="►"/>
              <a:tabLst>
                <a:tab pos="812165" algn="l"/>
              </a:tabLst>
            </a:pPr>
            <a:r>
              <a:rPr sz="2200" dirty="0">
                <a:latin typeface="Cambria"/>
                <a:cs typeface="Cambria"/>
              </a:rPr>
              <a:t>Where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will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you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spend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the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night?</a:t>
            </a:r>
            <a:endParaRPr sz="220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spcBef>
                <a:spcPts val="960"/>
              </a:spcBef>
              <a:buFont typeface="Arial"/>
              <a:buChar char="►"/>
              <a:tabLst>
                <a:tab pos="812165" algn="l"/>
              </a:tabLst>
            </a:pPr>
            <a:r>
              <a:rPr sz="2200" dirty="0">
                <a:latin typeface="Cambria"/>
                <a:cs typeface="Cambria"/>
              </a:rPr>
              <a:t>How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will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you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look</a:t>
            </a:r>
            <a:r>
              <a:rPr sz="2200" spc="-4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after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and</a:t>
            </a:r>
            <a:r>
              <a:rPr sz="2200" spc="-3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take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your</a:t>
            </a:r>
            <a:r>
              <a:rPr sz="2200" spc="-4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medications?</a:t>
            </a:r>
            <a:endParaRPr sz="2200">
              <a:latin typeface="Cambria"/>
              <a:cs typeface="Cambria"/>
            </a:endParaRPr>
          </a:p>
          <a:p>
            <a:pPr marL="812165" lvl="1" indent="-342265">
              <a:lnSpc>
                <a:spcPct val="100000"/>
              </a:lnSpc>
              <a:spcBef>
                <a:spcPts val="960"/>
              </a:spcBef>
              <a:buFont typeface="Arial"/>
              <a:buChar char="►"/>
              <a:tabLst>
                <a:tab pos="812165" algn="l"/>
              </a:tabLst>
            </a:pPr>
            <a:r>
              <a:rPr sz="2200" spc="-50" dirty="0">
                <a:latin typeface="Cambria"/>
                <a:cs typeface="Cambria"/>
              </a:rPr>
              <a:t>…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Steps</a:t>
            </a:r>
            <a:r>
              <a:rPr sz="6000" spc="-135" dirty="0"/>
              <a:t> </a:t>
            </a:r>
            <a:r>
              <a:rPr sz="6000" dirty="0"/>
              <a:t>to</a:t>
            </a:r>
            <a:r>
              <a:rPr sz="6000" spc="-130" dirty="0"/>
              <a:t> </a:t>
            </a:r>
            <a:r>
              <a:rPr sz="6000" spc="-114" dirty="0"/>
              <a:t>Take</a:t>
            </a:r>
            <a:r>
              <a:rPr sz="6000" spc="-120" dirty="0"/>
              <a:t> </a:t>
            </a:r>
            <a:r>
              <a:rPr sz="6000" dirty="0"/>
              <a:t>at</a:t>
            </a:r>
            <a:r>
              <a:rPr sz="6000" spc="-130" dirty="0"/>
              <a:t> </a:t>
            </a:r>
            <a:r>
              <a:rPr sz="6000" spc="-10" dirty="0"/>
              <a:t>Discharge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981417" y="1631188"/>
            <a:ext cx="9925050" cy="308292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469265" algn="l"/>
              </a:tabLst>
            </a:pPr>
            <a:r>
              <a:rPr sz="2800" dirty="0">
                <a:latin typeface="Cambria"/>
                <a:cs typeface="Cambria"/>
              </a:rPr>
              <a:t>Update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Aftercare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Plan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with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patient</a:t>
            </a:r>
            <a:r>
              <a:rPr sz="2800" spc="-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(if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possible)</a:t>
            </a:r>
            <a:endParaRPr sz="28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469265" algn="l"/>
              </a:tabLst>
            </a:pPr>
            <a:r>
              <a:rPr sz="2800" dirty="0">
                <a:latin typeface="Cambria"/>
                <a:cs typeface="Cambria"/>
              </a:rPr>
              <a:t>Enter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Residential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Disenrollment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BSAS/ESM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Virtual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Gateway</a:t>
            </a:r>
            <a:endParaRPr sz="2800">
              <a:latin typeface="Cambria"/>
              <a:cs typeface="Cambria"/>
            </a:endParaRPr>
          </a:p>
          <a:p>
            <a:pPr marL="810895" lvl="1" indent="-341630">
              <a:lnSpc>
                <a:spcPct val="100000"/>
              </a:lnSpc>
              <a:spcBef>
                <a:spcPts val="40"/>
              </a:spcBef>
              <a:buFont typeface="Arial"/>
              <a:buChar char="►"/>
              <a:tabLst>
                <a:tab pos="810895" algn="l"/>
              </a:tabLst>
            </a:pPr>
            <a:r>
              <a:rPr sz="2400" b="1" dirty="0">
                <a:latin typeface="Cambria"/>
                <a:cs typeface="Cambria"/>
              </a:rPr>
              <a:t>Must</a:t>
            </a:r>
            <a:r>
              <a:rPr sz="2400" b="1" spc="-5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be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completed</a:t>
            </a:r>
            <a:r>
              <a:rPr sz="2400" b="1" spc="-3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on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day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of</a:t>
            </a:r>
            <a:r>
              <a:rPr sz="2400" b="1" spc="-3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discharge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469265" algn="l"/>
              </a:tabLst>
            </a:pPr>
            <a:r>
              <a:rPr sz="2800" dirty="0">
                <a:latin typeface="Cambria"/>
                <a:cs typeface="Cambria"/>
              </a:rPr>
              <a:t>End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patient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enrollment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in</a:t>
            </a:r>
            <a:r>
              <a:rPr sz="2800" spc="-6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Evolv</a:t>
            </a:r>
            <a:endParaRPr sz="2800">
              <a:latin typeface="Cambria"/>
              <a:cs typeface="Cambria"/>
            </a:endParaRPr>
          </a:p>
          <a:p>
            <a:pPr marL="926465" lvl="1" indent="-457200">
              <a:lnSpc>
                <a:spcPct val="100000"/>
              </a:lnSpc>
              <a:spcBef>
                <a:spcPts val="40"/>
              </a:spcBef>
              <a:buFont typeface="Arial"/>
              <a:buChar char="►"/>
              <a:tabLst>
                <a:tab pos="926465" algn="l"/>
              </a:tabLst>
            </a:pPr>
            <a:r>
              <a:rPr sz="2400" b="1" dirty="0">
                <a:latin typeface="Cambria"/>
                <a:cs typeface="Cambria"/>
              </a:rPr>
              <a:t>Must</a:t>
            </a:r>
            <a:r>
              <a:rPr sz="2400" b="1" spc="-5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be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completed</a:t>
            </a:r>
            <a:r>
              <a:rPr sz="2400" b="1" spc="-3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on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day</a:t>
            </a:r>
            <a:r>
              <a:rPr sz="2400" b="1" spc="-4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of</a:t>
            </a:r>
            <a:r>
              <a:rPr sz="2400" b="1" spc="-3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discharge</a:t>
            </a:r>
            <a:endParaRPr sz="2400">
              <a:latin typeface="Cambria"/>
              <a:cs typeface="Cambria"/>
            </a:endParaRPr>
          </a:p>
          <a:p>
            <a:pPr marL="469265" indent="-45656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469265" algn="l"/>
              </a:tabLst>
            </a:pPr>
            <a:r>
              <a:rPr sz="2800" dirty="0">
                <a:latin typeface="Cambria"/>
                <a:cs typeface="Cambria"/>
              </a:rPr>
              <a:t>Complete</a:t>
            </a:r>
            <a:r>
              <a:rPr sz="2800" spc="-10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Discharge</a:t>
            </a:r>
            <a:r>
              <a:rPr sz="2800" spc="-10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Summary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1549175695940AC0F5BE9AFD29325" ma:contentTypeVersion="17" ma:contentTypeDescription="Create a new document." ma:contentTypeScope="" ma:versionID="eed7d8c1ed1cd4f5f4bde1056076c1c2">
  <xsd:schema xmlns:xsd="http://www.w3.org/2001/XMLSchema" xmlns:xs="http://www.w3.org/2001/XMLSchema" xmlns:p="http://schemas.microsoft.com/office/2006/metadata/properties" xmlns:ns1="http://schemas.microsoft.com/sharepoint/v3" xmlns:ns2="abc2a0ed-61a0-4808-bf0b-ca5de5957c9c" xmlns:ns3="f8712fc4-89df-48a2-8509-1cf430162479" targetNamespace="http://schemas.microsoft.com/office/2006/metadata/properties" ma:root="true" ma:fieldsID="b1fd44c5b13ea914cb158979f5a08c0b" ns1:_="" ns2:_="" ns3:_="">
    <xsd:import namespace="http://schemas.microsoft.com/sharepoint/v3"/>
    <xsd:import namespace="abc2a0ed-61a0-4808-bf0b-ca5de5957c9c"/>
    <xsd:import namespace="f8712fc4-89df-48a2-8509-1cf4301624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2a0ed-61a0-4808-bf0b-ca5de5957c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2929aed-858a-4e29-b5f5-53c3b14a3090}" ma:internalName="TaxCatchAll" ma:showField="CatchAllData" ma:web="abc2a0ed-61a0-4808-bf0b-ca5de5957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12fc4-89df-48a2-8509-1cf4301624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aa502c8-1a8b-4197-bce0-c37a0070d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c2a0ed-61a0-4808-bf0b-ca5de5957c9c">HC6CPATWD3SW-1213258932-642301</_dlc_DocId>
    <_dlc_DocIdUrl xmlns="abc2a0ed-61a0-4808-bf0b-ca5de5957c9c">
      <Url>https://casaesp.sharepoint.com/sites/Casa_Shared/_layouts/15/DocIdRedir.aspx?ID=HC6CPATWD3SW-1213258932-642301</Url>
      <Description>HC6CPATWD3SW-1213258932-642301</Description>
    </_dlc_DocIdUrl>
    <_ip_UnifiedCompliancePolicyUIAction xmlns="http://schemas.microsoft.com/sharepoint/v3" xsi:nil="true"/>
    <lcf76f155ced4ddcb4097134ff3c332f xmlns="f8712fc4-89df-48a2-8509-1cf430162479">
      <Terms xmlns="http://schemas.microsoft.com/office/infopath/2007/PartnerControls"/>
    </lcf76f155ced4ddcb4097134ff3c332f>
    <_ip_UnifiedCompliancePolicyProperties xmlns="http://schemas.microsoft.com/sharepoint/v3" xsi:nil="true"/>
    <TaxCatchAll xmlns="abc2a0ed-61a0-4808-bf0b-ca5de5957c9c" xsi:nil="true"/>
  </documentManagement>
</p:properties>
</file>

<file path=customXml/itemProps1.xml><?xml version="1.0" encoding="utf-8"?>
<ds:datastoreItem xmlns:ds="http://schemas.openxmlformats.org/officeDocument/2006/customXml" ds:itemID="{3746CBAD-F83A-492D-B2C8-40DA7E3123DB}"/>
</file>

<file path=customXml/itemProps2.xml><?xml version="1.0" encoding="utf-8"?>
<ds:datastoreItem xmlns:ds="http://schemas.openxmlformats.org/officeDocument/2006/customXml" ds:itemID="{C4C87859-8580-48DF-9481-419107DB8B64}"/>
</file>

<file path=customXml/itemProps3.xml><?xml version="1.0" encoding="utf-8"?>
<ds:datastoreItem xmlns:ds="http://schemas.openxmlformats.org/officeDocument/2006/customXml" ds:itemID="{791647B4-1AC8-4CBB-AD28-789BAAFC95FF}"/>
</file>

<file path=customXml/itemProps4.xml><?xml version="1.0" encoding="utf-8"?>
<ds:datastoreItem xmlns:ds="http://schemas.openxmlformats.org/officeDocument/2006/customXml" ds:itemID="{42938598-5DDB-4627-AD0B-D9FB4A5B2A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872</Words>
  <Application>Microsoft Office PowerPoint</Application>
  <PresentationFormat>Widescreen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Corbel</vt:lpstr>
      <vt:lpstr>Courier New</vt:lpstr>
      <vt:lpstr>Office Theme</vt:lpstr>
      <vt:lpstr>PowerPoint Presentation</vt:lpstr>
      <vt:lpstr>Goal &amp; Objectives Goal: The Goal for this training is for staff to become familiar with the tools used in Evolv around discharging a patient.</vt:lpstr>
      <vt:lpstr>Background</vt:lpstr>
      <vt:lpstr>Review: Principles of Social Justice &amp; Trauma-Informed Care</vt:lpstr>
      <vt:lpstr>Phases of Treatment</vt:lpstr>
      <vt:lpstr>Stages of Change</vt:lpstr>
      <vt:lpstr>Reasons for Discharge</vt:lpstr>
      <vt:lpstr>Safety First &amp; Safety Last</vt:lpstr>
      <vt:lpstr>Steps to Take at Discharge</vt:lpstr>
      <vt:lpstr>1. Update Aftercare Plan</vt:lpstr>
      <vt:lpstr>Aftercare Plan</vt:lpstr>
      <vt:lpstr>Aftercare Plan</vt:lpstr>
      <vt:lpstr>Aftercare Plan</vt:lpstr>
      <vt:lpstr>Aftercare Plan</vt:lpstr>
      <vt:lpstr>2. Disenroll in BSAS Virtual Gateway</vt:lpstr>
      <vt:lpstr>3. End Program Enrollment</vt:lpstr>
      <vt:lpstr>End Program Enrollment</vt:lpstr>
      <vt:lpstr>End Program Enrollment</vt:lpstr>
      <vt:lpstr>End Program Enrollment</vt:lpstr>
      <vt:lpstr>Activity</vt:lpstr>
      <vt:lpstr>4. Complete BSAS Disenrollment/Discharge Form</vt:lpstr>
      <vt:lpstr>BSAS Disenrollment/Discharge Form </vt:lpstr>
      <vt:lpstr>BSAS Disenrollment/Discharge Form</vt:lpstr>
      <vt:lpstr>BSAS Disenrollment/Discharge Form</vt:lpstr>
      <vt:lpstr>Activity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Richardson</dc:creator>
  <cp:lastModifiedBy>Holly Richardson</cp:lastModifiedBy>
  <cp:revision>2</cp:revision>
  <dcterms:created xsi:type="dcterms:W3CDTF">2024-04-17T15:14:27Z</dcterms:created>
  <dcterms:modified xsi:type="dcterms:W3CDTF">2024-04-18T14:09:36Z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2021-01-12T00:00:00Z</vt:filetime>
  </property>
  <property fmtid="{D5CDD505-2E9C-101B-9397-08002B2CF9AE}" pid="3" name="LastSaved">
    <vt:filetime>2024-04-17T00:00:00Z</vt:filetime>
  </property>
  <property fmtid="{D5CDD505-2E9C-101B-9397-08002B2CF9AE}" pid="4" name="Producer">
    <vt:lpwstr>macOS Version 10.15.7 (Build 19H114) Quartz PDFContext</vt:lpwstr>
  </property>
  <property fmtid="{D5CDD505-2E9C-101B-9397-08002B2CF9AE}" pid="5" name="ContentTypeId">
    <vt:lpwstr>0x0101003AA1549175695940AC0F5BE9AFD29325</vt:lpwstr>
  </property>
  <property fmtid="{D5CDD505-2E9C-101B-9397-08002B2CF9AE}" pid="6" name="_dlc_DocIdItemGuid">
    <vt:lpwstr>fe58d8da-0e72-4479-b361-2a4f7be711b7</vt:lpwstr>
  </property>
</Properties>
</file>